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65" r:id="rId4"/>
    <p:sldMasterId id="2147484977" r:id="rId5"/>
    <p:sldMasterId id="2147484983" r:id="rId6"/>
  </p:sldMasterIdLst>
  <p:notesMasterIdLst>
    <p:notesMasterId r:id="rId30"/>
  </p:notesMasterIdLst>
  <p:handoutMasterIdLst>
    <p:handoutMasterId r:id="rId31"/>
  </p:handoutMasterIdLst>
  <p:sldIdLst>
    <p:sldId id="4062" r:id="rId7"/>
    <p:sldId id="4069" r:id="rId8"/>
    <p:sldId id="4219" r:id="rId9"/>
    <p:sldId id="3497" r:id="rId10"/>
    <p:sldId id="3926" r:id="rId11"/>
    <p:sldId id="3920" r:id="rId12"/>
    <p:sldId id="3931" r:id="rId13"/>
    <p:sldId id="3929" r:id="rId14"/>
    <p:sldId id="3937" r:id="rId15"/>
    <p:sldId id="3938" r:id="rId16"/>
    <p:sldId id="4228" r:id="rId17"/>
    <p:sldId id="269" r:id="rId18"/>
    <p:sldId id="295" r:id="rId19"/>
    <p:sldId id="300" r:id="rId20"/>
    <p:sldId id="305" r:id="rId21"/>
    <p:sldId id="4225" r:id="rId22"/>
    <p:sldId id="299" r:id="rId23"/>
    <p:sldId id="307" r:id="rId24"/>
    <p:sldId id="308" r:id="rId25"/>
    <p:sldId id="4229" r:id="rId26"/>
    <p:sldId id="4230" r:id="rId27"/>
    <p:sldId id="4231" r:id="rId28"/>
    <p:sldId id="4195" r:id="rId29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Helvetica" panose="020B0604020202020204" pitchFamily="34" charset="0"/>
      <p:regular r:id="rId36"/>
      <p:bold r:id="rId37"/>
      <p:italic r:id="rId38"/>
      <p:boldItalic r:id="rId39"/>
    </p:embeddedFont>
    <p:embeddedFont>
      <p:font typeface="Kaspersky Sans" panose="020B0604020202020204" charset="0"/>
      <p:regular r:id="rId40"/>
      <p:bold r:id="rId41"/>
      <p:italic r:id="rId42"/>
      <p:boldItalic r:id="rId43"/>
    </p:embeddedFont>
    <p:embeddedFont>
      <p:font typeface="Kaspersky Sans Display" panose="020B0604020202020204" charset="0"/>
      <p:regular r:id="rId44"/>
      <p:bold r:id="rId45"/>
    </p:embeddedFont>
    <p:embeddedFont>
      <p:font typeface="Kaspersky Sans Display Light" panose="020B0604020202020204" charset="-52"/>
      <p:regular r:id="rId46"/>
    </p:embeddedFont>
    <p:embeddedFont>
      <p:font typeface="Kaspersky Sans Display Medium" panose="020B0604020202020204" charset="-52"/>
      <p:regular r:id="rId47"/>
    </p:embeddedFont>
    <p:embeddedFont>
      <p:font typeface="Kaspersky Sans Display Semibold" panose="020B0003020000020004" charset="-52"/>
      <p:bold r:id="rId48"/>
    </p:embeddedFont>
  </p:embeddedFontLst>
  <p:custDataLst>
    <p:tags r:id="rId4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195FE18B-E63A-4CC2-9D91-0B57C4C879D2}">
          <p14:sldIdLst>
            <p14:sldId id="4062"/>
          </p14:sldIdLst>
        </p14:section>
        <p14:section name="About Kaspersky" id="{26E2FE50-E042-456A-8F91-AAB921B0DC56}">
          <p14:sldIdLst>
            <p14:sldId id="4069"/>
            <p14:sldId id="4219"/>
            <p14:sldId id="3497"/>
            <p14:sldId id="3926"/>
            <p14:sldId id="3920"/>
            <p14:sldId id="3931"/>
            <p14:sldId id="3929"/>
            <p14:sldId id="3937"/>
            <p14:sldId id="3938"/>
            <p14:sldId id="4228"/>
          </p14:sldIdLst>
        </p14:section>
        <p14:section name="Solution overview" id="{49BCF432-6E04-47EC-A763-E2FDE4764017}">
          <p14:sldIdLst>
            <p14:sldId id="269"/>
            <p14:sldId id="295"/>
            <p14:sldId id="300"/>
            <p14:sldId id="305"/>
            <p14:sldId id="4225"/>
            <p14:sldId id="299"/>
            <p14:sldId id="307"/>
            <p14:sldId id="308"/>
            <p14:sldId id="4229"/>
            <p14:sldId id="4230"/>
            <p14:sldId id="4231"/>
          </p14:sldIdLst>
        </p14:section>
        <p14:section name="What’s new" id="{C18C7C30-DF65-4162-9C18-7D39F1C3E6CE}">
          <p14:sldIdLst>
            <p14:sldId id="419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son Nichol-Smith" initials="AN" lastIdx="1" clrIdx="0">
    <p:extLst>
      <p:ext uri="{19B8F6BF-5375-455C-9EA6-DF929625EA0E}">
        <p15:presenceInfo xmlns:p15="http://schemas.microsoft.com/office/powerpoint/2012/main" userId="S-1-5-21-107906855-921090097-473669461-3385" providerId="AD"/>
      </p:ext>
    </p:extLst>
  </p:cmAuthor>
  <p:cmAuthor id="2" name="Roman Bogdanov" initials="RB" lastIdx="0" clrIdx="1">
    <p:extLst>
      <p:ext uri="{19B8F6BF-5375-455C-9EA6-DF929625EA0E}">
        <p15:presenceInfo xmlns:p15="http://schemas.microsoft.com/office/powerpoint/2012/main" userId="S-1-5-21-1430328663-2098613005-1233803906-155282" providerId="AD"/>
      </p:ext>
    </p:extLst>
  </p:cmAuthor>
  <p:cmAuthor id="3" name="Janet Paterson" initials="JP" lastIdx="13" clrIdx="2">
    <p:extLst>
      <p:ext uri="{19B8F6BF-5375-455C-9EA6-DF929625EA0E}">
        <p15:presenceInfo xmlns:p15="http://schemas.microsoft.com/office/powerpoint/2012/main" userId="S-1-5-21-107906855-921090097-473669461-8434" providerId="AD"/>
      </p:ext>
    </p:extLst>
  </p:cmAuthor>
  <p:cmAuthor id="4" name="Yana Shevchenko" initials="YS" lastIdx="0" clrIdx="3">
    <p:extLst>
      <p:ext uri="{19B8F6BF-5375-455C-9EA6-DF929625EA0E}">
        <p15:presenceInfo xmlns:p15="http://schemas.microsoft.com/office/powerpoint/2012/main" userId="S-1-5-21-1430328663-2098613005-1233803906-129031" providerId="AD"/>
      </p:ext>
    </p:extLst>
  </p:cmAuthor>
  <p:cmAuthor id="5" name="Kseniya V. Koshkina" initials="KVK" lastIdx="8" clrIdx="4">
    <p:extLst>
      <p:ext uri="{19B8F6BF-5375-455C-9EA6-DF929625EA0E}">
        <p15:presenceInfo xmlns:p15="http://schemas.microsoft.com/office/powerpoint/2012/main" userId="S-1-5-21-1430328663-2098613005-1233803906-151000" providerId="AD"/>
      </p:ext>
    </p:extLst>
  </p:cmAuthor>
  <p:cmAuthor id="6" name="Alexander I. Marmalidi" initials="AIM" lastIdx="99" clrIdx="5">
    <p:extLst>
      <p:ext uri="{19B8F6BF-5375-455C-9EA6-DF929625EA0E}">
        <p15:presenceInfo xmlns:p15="http://schemas.microsoft.com/office/powerpoint/2012/main" userId="S-1-5-21-1430328663-2098613005-1233803906-2695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2839"/>
    <a:srgbClr val="1D1D1B"/>
    <a:srgbClr val="D633FF"/>
    <a:srgbClr val="224B83"/>
    <a:srgbClr val="4D6464"/>
    <a:srgbClr val="000322"/>
    <a:srgbClr val="B7CBCB"/>
    <a:srgbClr val="EDF2F2"/>
    <a:srgbClr val="97ABAB"/>
    <a:srgbClr val="597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58" autoAdjust="0"/>
    <p:restoredTop sz="95923" autoAdjust="0"/>
  </p:normalViewPr>
  <p:slideViewPr>
    <p:cSldViewPr snapToGrid="0">
      <p:cViewPr varScale="1">
        <p:scale>
          <a:sx n="54" d="100"/>
          <a:sy n="54" d="100"/>
        </p:scale>
        <p:origin x="507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2379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8.fntdata"/><Relationship Id="rId21" Type="http://schemas.openxmlformats.org/officeDocument/2006/relationships/slide" Target="slides/slide15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2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4.xml"/><Relationship Id="rId41" Type="http://schemas.openxmlformats.org/officeDocument/2006/relationships/font" Target="fonts/font10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5.fntdata"/><Relationship Id="rId4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675262-5B22-459B-9538-DF1B3F7B66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0320BD-A3A2-45B9-B28E-8EE0A04099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6A088-A36A-415D-8A80-C980D2E16E00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79C47-02D7-46ED-94E7-DC63258F04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42B126-AD84-41B8-81C9-94B85B71E6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F67B7-0ED2-4976-BEBD-1582DBCC5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91428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01494-8AC2-4A8A-BAA1-7682725D9373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566B3-3EA7-4C2C-90A5-F0A08A5783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377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566B3-3EA7-4C2C-90A5-F0A08A578340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9789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566B3-3EA7-4C2C-90A5-F0A08A578340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1256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9F7BD-D5A3-4E17-B951-0B56D4C16E12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9163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9F7BD-D5A3-4E17-B951-0B56D4C16E12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5938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9F7BD-D5A3-4E17-B951-0B56D4C16E12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1632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9F7BD-D5A3-4E17-B951-0B56D4C16E12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3618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9F7BD-D5A3-4E17-B951-0B56D4C16E12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7107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9F7BD-D5A3-4E17-B951-0B56D4C16E12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3256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9F7BD-D5A3-4E17-B951-0B56D4C16E12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2204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8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23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Background (no page)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MA neuron animation">
            <a:hlinkClick r:id="" action="ppaction://media"/>
            <a:extLst>
              <a:ext uri="{FF2B5EF4-FFF2-40B4-BE49-F238E27FC236}">
                <a16:creationId xmlns:a16="http://schemas.microsoft.com/office/drawing/2014/main" id="{FF0B4DF4-2457-132D-FEFE-5621A7A1B66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Текст 6">
            <a:extLst>
              <a:ext uri="{FF2B5EF4-FFF2-40B4-BE49-F238E27FC236}">
                <a16:creationId xmlns:a16="http://schemas.microsoft.com/office/drawing/2014/main" id="{A7B0C2D9-7038-E1B7-B6DB-06137F6602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9314" y="1851199"/>
            <a:ext cx="10713372" cy="206210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>
              <a:lnSpc>
                <a:spcPct val="80000"/>
              </a:lnSpc>
              <a:spcBef>
                <a:spcPct val="0"/>
              </a:spcBef>
              <a:buNone/>
              <a:defRPr sz="8000" b="1" i="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ct val="0"/>
              </a:spcBef>
              <a:buNone/>
              <a:defRPr sz="2000" b="1"/>
            </a:lvl2pPr>
            <a:lvl3pPr marL="0" indent="0" algn="ctr">
              <a:spcBef>
                <a:spcPct val="0"/>
              </a:spcBef>
              <a:buNone/>
              <a:defRPr sz="2000"/>
            </a:lvl3pPr>
            <a:lvl4pPr marL="0" indent="0" algn="ctr">
              <a:spcBef>
                <a:spcPct val="0"/>
              </a:spcBef>
              <a:buNone/>
              <a:defRPr sz="2000" b="1"/>
            </a:lvl4pPr>
            <a:lvl5pPr marL="0" indent="0" algn="ctr">
              <a:spcBef>
                <a:spcPct val="0"/>
              </a:spcBef>
              <a:buNone/>
              <a:defRPr sz="1867"/>
            </a:lvl5pPr>
          </a:lstStyle>
          <a:p>
            <a:r>
              <a:rPr lang="en-US" dirty="0"/>
              <a:t>Kaspersky Presentation title</a:t>
            </a:r>
            <a:endParaRPr lang="ru-RU" dirty="0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C1DCA3A1-47F5-B7C1-1595-959C07A32E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97845" y="5898909"/>
            <a:ext cx="1906743" cy="36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72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3762" userDrawn="1">
          <p15:clr>
            <a:srgbClr val="FBAE40"/>
          </p15:clr>
        </p15:guide>
        <p15:guide id="2" pos="560" userDrawn="1">
          <p15:clr>
            <a:srgbClr val="FBAE40"/>
          </p15:clr>
        </p15:guide>
        <p15:guide id="3" pos="7121" userDrawn="1">
          <p15:clr>
            <a:srgbClr val="FBAE40"/>
          </p15:clr>
        </p15:guide>
        <p15:guide id="4" orient="horz" pos="87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ark Background (pa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863857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879" userDrawn="1">
          <p15:clr>
            <a:srgbClr val="FBAE40"/>
          </p15:clr>
        </p15:guide>
        <p15:guide id="2" pos="551" userDrawn="1">
          <p15:clr>
            <a:srgbClr val="FBAE40"/>
          </p15:clr>
        </p15:guide>
        <p15:guide id="3" orient="horz" pos="3762" userDrawn="1">
          <p15:clr>
            <a:srgbClr val="FBAE40"/>
          </p15:clr>
        </p15:guide>
        <p15:guide id="4" pos="712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_Expert (new) with bl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14B16-362D-4810-2DBC-46D2B5275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4554" y="2483745"/>
            <a:ext cx="8579198" cy="175432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>
              <a:lnSpc>
                <a:spcPct val="90000"/>
              </a:lnSpc>
              <a:spcAft>
                <a:spcPts val="1800"/>
              </a:spcAft>
              <a:defRPr sz="60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Kaspersky Presentation 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715732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title_Expert (new) with bl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14B16-362D-4810-2DBC-46D2B5275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4554" y="2483745"/>
            <a:ext cx="8579198" cy="175432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>
              <a:lnSpc>
                <a:spcPct val="90000"/>
              </a:lnSpc>
              <a:spcAft>
                <a:spcPts val="1800"/>
              </a:spcAft>
              <a:defRPr sz="60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Kaspersky Presentation 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642538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title_Expert (new) with bl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14B16-362D-4810-2DBC-46D2B5275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4554" y="2483745"/>
            <a:ext cx="8579198" cy="175432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>
              <a:lnSpc>
                <a:spcPct val="90000"/>
              </a:lnSpc>
              <a:spcAft>
                <a:spcPts val="1800"/>
              </a:spcAft>
              <a:defRPr sz="60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Kaspersky Presentation 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8252925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ark Background (no pag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снимок экрана, Красочность, свет&#10;&#10;Автоматически созданное описание">
            <a:extLst>
              <a:ext uri="{FF2B5EF4-FFF2-40B4-BE49-F238E27FC236}">
                <a16:creationId xmlns:a16="http://schemas.microsoft.com/office/drawing/2014/main" id="{D3B06F82-7783-FE23-72B8-34CE171B3E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50" y="-1609725"/>
            <a:ext cx="7861300" cy="7861300"/>
          </a:xfrm>
          <a:prstGeom prst="rect">
            <a:avLst/>
          </a:prstGeom>
        </p:spPr>
      </p:pic>
      <p:sp>
        <p:nvSpPr>
          <p:cNvPr id="2" name="Текст 6">
            <a:extLst>
              <a:ext uri="{FF2B5EF4-FFF2-40B4-BE49-F238E27FC236}">
                <a16:creationId xmlns:a16="http://schemas.microsoft.com/office/drawing/2014/main" id="{0C722A1D-B244-5B6C-F511-948578EC81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9314" y="2558795"/>
            <a:ext cx="10713374" cy="1323439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spcBef>
                <a:spcPct val="0"/>
              </a:spcBef>
              <a:buNone/>
              <a:defRPr sz="8000" b="0" i="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ct val="0"/>
              </a:spcBef>
              <a:buNone/>
              <a:defRPr sz="2000" b="1"/>
            </a:lvl2pPr>
            <a:lvl3pPr marL="0" indent="0" algn="ctr">
              <a:spcBef>
                <a:spcPct val="0"/>
              </a:spcBef>
              <a:buNone/>
              <a:defRPr sz="2000"/>
            </a:lvl3pPr>
            <a:lvl4pPr marL="0" indent="0" algn="ctr">
              <a:spcBef>
                <a:spcPct val="0"/>
              </a:spcBef>
              <a:buNone/>
              <a:defRPr sz="2000" b="1"/>
            </a:lvl4pPr>
            <a:lvl5pPr marL="0" indent="0" algn="ctr">
              <a:spcBef>
                <a:spcPct val="0"/>
              </a:spcBef>
              <a:buNone/>
              <a:defRPr sz="1867"/>
            </a:lvl5pPr>
          </a:lstStyle>
          <a:p>
            <a:r>
              <a:rPr lang="en-US" dirty="0"/>
              <a:t>Thank you!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40321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ccel="20000" decel="2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C 0.00977 4.07407E-6 0.0181 0.01365 0.0181 0.03101 C 0.0181 0.04838 0.00977 0.06273 5E-6 0.06273 C -0.01015 0.06273 -0.01809 0.04838 -0.01809 0.03101 C -0.01809 0.01365 -0.01015 4.07407E-6 5E-6 4.07407E-6 Z " pathEditMode="relative" rAng="0" ptsTypes="AAAAA">
                                      <p:cBhvr>
                                        <p:cTn id="11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3762" userDrawn="1">
          <p15:clr>
            <a:srgbClr val="FBAE40"/>
          </p15:clr>
        </p15:guide>
        <p15:guide id="2" pos="560" userDrawn="1">
          <p15:clr>
            <a:srgbClr val="FBAE40"/>
          </p15:clr>
        </p15:guide>
        <p15:guide id="3" pos="7106" userDrawn="1">
          <p15:clr>
            <a:srgbClr val="FBAE40"/>
          </p15:clr>
        </p15:guide>
        <p15:guide id="4" orient="horz" pos="89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ark Background (no pa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6">
            <a:extLst>
              <a:ext uri="{FF2B5EF4-FFF2-40B4-BE49-F238E27FC236}">
                <a16:creationId xmlns:a16="http://schemas.microsoft.com/office/drawing/2014/main" id="{0C722A1D-B244-5B6C-F511-948578EC81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9314" y="2558795"/>
            <a:ext cx="10713374" cy="1323439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spcBef>
                <a:spcPct val="0"/>
              </a:spcBef>
              <a:buNone/>
              <a:defRPr sz="8000" b="0" i="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ct val="0"/>
              </a:spcBef>
              <a:buNone/>
              <a:defRPr sz="2000" b="1"/>
            </a:lvl2pPr>
            <a:lvl3pPr marL="0" indent="0" algn="ctr">
              <a:spcBef>
                <a:spcPct val="0"/>
              </a:spcBef>
              <a:buNone/>
              <a:defRPr sz="2000"/>
            </a:lvl3pPr>
            <a:lvl4pPr marL="0" indent="0" algn="ctr">
              <a:spcBef>
                <a:spcPct val="0"/>
              </a:spcBef>
              <a:buNone/>
              <a:defRPr sz="2000" b="1"/>
            </a:lvl4pPr>
            <a:lvl5pPr marL="0" indent="0" algn="ctr">
              <a:spcBef>
                <a:spcPct val="0"/>
              </a:spcBef>
              <a:buNone/>
              <a:defRPr sz="1867"/>
            </a:lvl5pPr>
          </a:lstStyle>
          <a:p>
            <a:r>
              <a:rPr lang="en-US" dirty="0"/>
              <a:t>Thank you!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7399789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762" userDrawn="1">
          <p15:clr>
            <a:srgbClr val="FBAE40"/>
          </p15:clr>
        </p15:guide>
        <p15:guide id="2" pos="560" userDrawn="1">
          <p15:clr>
            <a:srgbClr val="FBAE40"/>
          </p15:clr>
        </p15:guide>
        <p15:guide id="3" pos="7121" userDrawn="1">
          <p15:clr>
            <a:srgbClr val="FBAE40"/>
          </p15:clr>
        </p15:guide>
        <p15:guide id="4" orient="horz" pos="879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ark Background (no page)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aspersky_Immunity Texture_Expert (animation) compressed">
            <a:hlinkClick r:id="" action="ppaction://media"/>
            <a:extLst>
              <a:ext uri="{FF2B5EF4-FFF2-40B4-BE49-F238E27FC236}">
                <a16:creationId xmlns:a16="http://schemas.microsoft.com/office/drawing/2014/main" id="{A0CE4BF7-AD56-350E-3603-33698638EDAE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116"/>
          </a:xfrm>
          <a:prstGeom prst="rect">
            <a:avLst/>
          </a:prstGeom>
        </p:spPr>
      </p:pic>
      <p:sp>
        <p:nvSpPr>
          <p:cNvPr id="2" name="Текст 6">
            <a:extLst>
              <a:ext uri="{FF2B5EF4-FFF2-40B4-BE49-F238E27FC236}">
                <a16:creationId xmlns:a16="http://schemas.microsoft.com/office/drawing/2014/main" id="{0C722A1D-B244-5B6C-F511-948578EC81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9314" y="2558795"/>
            <a:ext cx="10713374" cy="1323439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spcBef>
                <a:spcPct val="0"/>
              </a:spcBef>
              <a:buNone/>
              <a:defRPr sz="8000" b="1" i="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ct val="0"/>
              </a:spcBef>
              <a:buNone/>
              <a:defRPr sz="2000" b="1"/>
            </a:lvl2pPr>
            <a:lvl3pPr marL="0" indent="0" algn="ctr">
              <a:spcBef>
                <a:spcPct val="0"/>
              </a:spcBef>
              <a:buNone/>
              <a:defRPr sz="2000"/>
            </a:lvl3pPr>
            <a:lvl4pPr marL="0" indent="0" algn="ctr">
              <a:spcBef>
                <a:spcPct val="0"/>
              </a:spcBef>
              <a:buNone/>
              <a:defRPr sz="2000" b="1"/>
            </a:lvl4pPr>
            <a:lvl5pPr marL="0" indent="0" algn="ctr">
              <a:spcBef>
                <a:spcPct val="0"/>
              </a:spcBef>
              <a:buNone/>
              <a:defRPr sz="1867"/>
            </a:lvl5pPr>
          </a:lstStyle>
          <a:p>
            <a:r>
              <a:rPr lang="en-US" dirty="0"/>
              <a:t>Thank you!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7126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3762" userDrawn="1">
          <p15:clr>
            <a:srgbClr val="FBAE40"/>
          </p15:clr>
        </p15:guide>
        <p15:guide id="2" pos="560" userDrawn="1">
          <p15:clr>
            <a:srgbClr val="FBAE40"/>
          </p15:clr>
        </p15:guide>
        <p15:guide id="3" pos="7121" userDrawn="1">
          <p15:clr>
            <a:srgbClr val="FBAE40"/>
          </p15:clr>
        </p15:guide>
        <p15:guide id="4" orient="horz" pos="879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motion)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ynamicTexture_FullHD_green2">
            <a:hlinkClick r:id="" action="ppaction://media"/>
            <a:extLst>
              <a:ext uri="{FF2B5EF4-FFF2-40B4-BE49-F238E27FC236}">
                <a16:creationId xmlns:a16="http://schemas.microsoft.com/office/drawing/2014/main" id="{06E7A72C-8DDC-43B7-8EC2-9F7D809BDDC7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115"/>
          </a:xfrm>
          <a:prstGeom prst="rect">
            <a:avLst/>
          </a:prstGeom>
        </p:spPr>
      </p:pic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739314" y="1851199"/>
            <a:ext cx="10713372" cy="206210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>
              <a:lnSpc>
                <a:spcPct val="80000"/>
              </a:lnSpc>
              <a:spcBef>
                <a:spcPct val="0"/>
              </a:spcBef>
              <a:buNone/>
              <a:defRPr sz="8000" b="1" i="0" baseline="0">
                <a:solidFill>
                  <a:schemeClr val="tx1"/>
                </a:solidFill>
                <a:latin typeface="+mj-lt"/>
              </a:defRPr>
            </a:lvl1pPr>
            <a:lvl2pPr marL="0" indent="0" algn="ctr">
              <a:spcBef>
                <a:spcPct val="0"/>
              </a:spcBef>
              <a:buNone/>
              <a:defRPr sz="2000" b="1"/>
            </a:lvl2pPr>
            <a:lvl3pPr marL="0" indent="0" algn="ctr">
              <a:spcBef>
                <a:spcPct val="0"/>
              </a:spcBef>
              <a:buNone/>
              <a:defRPr sz="2000"/>
            </a:lvl3pPr>
            <a:lvl4pPr marL="0" indent="0" algn="ctr">
              <a:spcBef>
                <a:spcPct val="0"/>
              </a:spcBef>
              <a:buNone/>
              <a:defRPr sz="2000" b="1"/>
            </a:lvl4pPr>
            <a:lvl5pPr marL="0" indent="0" algn="ctr">
              <a:spcBef>
                <a:spcPct val="0"/>
              </a:spcBef>
              <a:buNone/>
              <a:defRPr sz="1867"/>
            </a:lvl5pPr>
          </a:lstStyle>
          <a:p>
            <a:r>
              <a:rPr lang="en-US"/>
              <a:t>Kaspersky Presentation title</a:t>
            </a:r>
            <a:endParaRPr lang="ru-RU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EB5FC25-0D4F-0602-3556-79DE734EDF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56145" y="6063216"/>
            <a:ext cx="1906743" cy="36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60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(no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64657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764">
          <p15:clr>
            <a:srgbClr val="FBAE40"/>
          </p15:clr>
        </p15:guide>
        <p15:guide id="2" pos="559">
          <p15:clr>
            <a:srgbClr val="FBAE40"/>
          </p15:clr>
        </p15:guide>
        <p15:guide id="3" pos="7123">
          <p15:clr>
            <a:srgbClr val="FBAE40"/>
          </p15:clr>
        </p15:guide>
        <p15:guide id="4" orient="horz" pos="87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(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B6E3C2-7251-94C1-839A-C6D3DF008E37}"/>
              </a:ext>
            </a:extLst>
          </p:cNvPr>
          <p:cNvSpPr txBox="1"/>
          <p:nvPr userDrawn="1"/>
        </p:nvSpPr>
        <p:spPr>
          <a:xfrm>
            <a:off x="10207003" y="531943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baseline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333" baseline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075109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558">
          <p15:clr>
            <a:srgbClr val="FBAE40"/>
          </p15:clr>
        </p15:guide>
        <p15:guide id="2" orient="horz" pos="879">
          <p15:clr>
            <a:srgbClr val="FBAE40"/>
          </p15:clr>
        </p15:guide>
        <p15:guide id="3" pos="7123">
          <p15:clr>
            <a:srgbClr val="FBAE40"/>
          </p15:clr>
        </p15:guide>
        <p15:guide id="4" orient="horz" pos="376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ark Background (no pa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6">
            <a:extLst>
              <a:ext uri="{FF2B5EF4-FFF2-40B4-BE49-F238E27FC236}">
                <a16:creationId xmlns:a16="http://schemas.microsoft.com/office/drawing/2014/main" id="{A7B0C2D9-7038-E1B7-B6DB-06137F6602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9314" y="1851199"/>
            <a:ext cx="10713372" cy="206210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>
              <a:lnSpc>
                <a:spcPct val="80000"/>
              </a:lnSpc>
              <a:spcBef>
                <a:spcPct val="0"/>
              </a:spcBef>
              <a:buNone/>
              <a:defRPr sz="8000" b="1" i="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ct val="0"/>
              </a:spcBef>
              <a:buNone/>
              <a:defRPr sz="2000" b="1"/>
            </a:lvl2pPr>
            <a:lvl3pPr marL="0" indent="0" algn="ctr">
              <a:spcBef>
                <a:spcPct val="0"/>
              </a:spcBef>
              <a:buNone/>
              <a:defRPr sz="2000"/>
            </a:lvl3pPr>
            <a:lvl4pPr marL="0" indent="0" algn="ctr">
              <a:spcBef>
                <a:spcPct val="0"/>
              </a:spcBef>
              <a:buNone/>
              <a:defRPr sz="2000" b="1"/>
            </a:lvl4pPr>
            <a:lvl5pPr marL="0" indent="0" algn="ctr">
              <a:spcBef>
                <a:spcPct val="0"/>
              </a:spcBef>
              <a:buNone/>
              <a:defRPr sz="1867"/>
            </a:lvl5pPr>
          </a:lstStyle>
          <a:p>
            <a:r>
              <a:rPr lang="en-US" dirty="0"/>
              <a:t>Kaspersky Presentation title</a:t>
            </a:r>
            <a:endParaRPr lang="ru-RU" dirty="0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C1DCA3A1-47F5-B7C1-1595-959C07A32E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6145" y="6063216"/>
            <a:ext cx="1906743" cy="36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0590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762" userDrawn="1">
          <p15:clr>
            <a:srgbClr val="FBAE40"/>
          </p15:clr>
        </p15:guide>
        <p15:guide id="2" pos="560" userDrawn="1">
          <p15:clr>
            <a:srgbClr val="FBAE40"/>
          </p15:clr>
        </p15:guide>
        <p15:guide id="3" pos="7121" userDrawn="1">
          <p15:clr>
            <a:srgbClr val="FBAE40"/>
          </p15:clr>
        </p15:guide>
        <p15:guide id="4" orient="horz" pos="87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_Green (with blur)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BCC32B-BA4E-415B-93DA-0663E6663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699D5-0FD6-2557-E6CF-F06F957DAA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4554" y="2483745"/>
            <a:ext cx="8579198" cy="175432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>
              <a:lnSpc>
                <a:spcPct val="90000"/>
              </a:lnSpc>
              <a:spcAft>
                <a:spcPts val="1800"/>
              </a:spcAft>
              <a:defRPr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Kaspersky Presentation subtitle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68131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(motion)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ynamicTexture_FullHD_green2">
            <a:hlinkClick r:id="" action="ppaction://media"/>
            <a:extLst>
              <a:ext uri="{FF2B5EF4-FFF2-40B4-BE49-F238E27FC236}">
                <a16:creationId xmlns:a16="http://schemas.microsoft.com/office/drawing/2014/main" id="{06E7A72C-8DDC-43B7-8EC2-9F7D809BDDC7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115"/>
          </a:xfrm>
          <a:prstGeom prst="rect">
            <a:avLst/>
          </a:prstGeom>
        </p:spPr>
      </p:pic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591672" y="2558795"/>
            <a:ext cx="11008658" cy="1323439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spcBef>
                <a:spcPct val="0"/>
              </a:spcBef>
              <a:buNone/>
              <a:defRPr sz="8000" b="1" i="0" baseline="0">
                <a:solidFill>
                  <a:schemeClr val="tx1"/>
                </a:solidFill>
                <a:latin typeface="+mj-lt"/>
              </a:defRPr>
            </a:lvl1pPr>
            <a:lvl2pPr marL="0" indent="0" algn="ctr">
              <a:spcBef>
                <a:spcPct val="0"/>
              </a:spcBef>
              <a:buNone/>
              <a:defRPr sz="2000" b="1"/>
            </a:lvl2pPr>
            <a:lvl3pPr marL="0" indent="0" algn="ctr">
              <a:spcBef>
                <a:spcPct val="0"/>
              </a:spcBef>
              <a:buNone/>
              <a:defRPr sz="2000"/>
            </a:lvl3pPr>
            <a:lvl4pPr marL="0" indent="0" algn="ctr">
              <a:spcBef>
                <a:spcPct val="0"/>
              </a:spcBef>
              <a:buNone/>
              <a:defRPr sz="2000" b="1"/>
            </a:lvl4pPr>
            <a:lvl5pPr marL="0" indent="0" algn="ctr">
              <a:spcBef>
                <a:spcPct val="0"/>
              </a:spcBef>
              <a:buNone/>
              <a:defRPr sz="1867"/>
            </a:lvl5pPr>
          </a:lstStyle>
          <a:p>
            <a:r>
              <a:rPr lang="en-US"/>
              <a:t>Thank you!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80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(motion)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ynamic Texture_Grey-1">
            <a:hlinkClick r:id="" action="ppaction://media"/>
            <a:extLst>
              <a:ext uri="{FF2B5EF4-FFF2-40B4-BE49-F238E27FC236}">
                <a16:creationId xmlns:a16="http://schemas.microsoft.com/office/drawing/2014/main" id="{E47DDA4D-7C51-5E6B-19AF-18A5276D471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116"/>
          </a:xfrm>
          <a:prstGeom prst="rect">
            <a:avLst/>
          </a:prstGeom>
        </p:spPr>
      </p:pic>
      <p:sp>
        <p:nvSpPr>
          <p:cNvPr id="3" name="Текст 6">
            <a:extLst>
              <a:ext uri="{FF2B5EF4-FFF2-40B4-BE49-F238E27FC236}">
                <a16:creationId xmlns:a16="http://schemas.microsoft.com/office/drawing/2014/main" id="{94A8A058-B925-1B00-E3DF-431D309FBE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9314" y="1851199"/>
            <a:ext cx="10713372" cy="206210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>
              <a:lnSpc>
                <a:spcPct val="80000"/>
              </a:lnSpc>
              <a:spcBef>
                <a:spcPct val="0"/>
              </a:spcBef>
              <a:buNone/>
              <a:defRPr sz="8000" b="1" i="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ct val="0"/>
              </a:spcBef>
              <a:buNone/>
              <a:defRPr sz="2000" b="1"/>
            </a:lvl2pPr>
            <a:lvl3pPr marL="0" indent="0" algn="ctr">
              <a:spcBef>
                <a:spcPct val="0"/>
              </a:spcBef>
              <a:buNone/>
              <a:defRPr sz="2000"/>
            </a:lvl3pPr>
            <a:lvl4pPr marL="0" indent="0" algn="ctr">
              <a:spcBef>
                <a:spcPct val="0"/>
              </a:spcBef>
              <a:buNone/>
              <a:defRPr sz="2000" b="1"/>
            </a:lvl4pPr>
            <a:lvl5pPr marL="0" indent="0" algn="ctr">
              <a:spcBef>
                <a:spcPct val="0"/>
              </a:spcBef>
              <a:buNone/>
              <a:defRPr sz="1867"/>
            </a:lvl5pPr>
          </a:lstStyle>
          <a:p>
            <a:r>
              <a:rPr lang="en-US" dirty="0"/>
              <a:t>Kaspersky Presentation title</a:t>
            </a:r>
            <a:endParaRPr lang="ru-RU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A6D8D65-7C80-6686-806E-7D34CAA4610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56145" y="6063216"/>
            <a:ext cx="1906743" cy="36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39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 (pa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6A3644-DD2E-28EF-6903-70585A16B993}"/>
              </a:ext>
            </a:extLst>
          </p:cNvPr>
          <p:cNvSpPr txBox="1"/>
          <p:nvPr userDrawn="1"/>
        </p:nvSpPr>
        <p:spPr>
          <a:xfrm>
            <a:off x="10207003" y="531943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baseline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333" baseline="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1685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559">
          <p15:clr>
            <a:srgbClr val="FBAE40"/>
          </p15:clr>
        </p15:guide>
        <p15:guide id="2" pos="7121">
          <p15:clr>
            <a:srgbClr val="FBAE40"/>
          </p15:clr>
        </p15:guide>
        <p15:guide id="3" orient="horz" pos="3759">
          <p15:clr>
            <a:srgbClr val="FBAE40"/>
          </p15:clr>
        </p15:guide>
        <p15:guide id="4" orient="horz" pos="87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_Dark Grey (motion)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ynamic Texture_Grey-1">
            <a:hlinkClick r:id="" action="ppaction://media"/>
            <a:extLst>
              <a:ext uri="{FF2B5EF4-FFF2-40B4-BE49-F238E27FC236}">
                <a16:creationId xmlns:a16="http://schemas.microsoft.com/office/drawing/2014/main" id="{3A728075-B3C7-4BC4-9EA6-CB80DF12ED86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116"/>
          </a:xfrm>
          <a:prstGeom prst="rect">
            <a:avLst/>
          </a:prstGeom>
        </p:spPr>
      </p:pic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5467" y="2558795"/>
            <a:ext cx="9601067" cy="132343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ctr">
              <a:spcBef>
                <a:spcPct val="0"/>
              </a:spcBef>
              <a:buNone/>
              <a:defRPr sz="8000" b="1" i="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ct val="0"/>
              </a:spcBef>
              <a:buNone/>
              <a:defRPr sz="2000" b="1"/>
            </a:lvl2pPr>
            <a:lvl3pPr marL="0" indent="0" algn="ctr">
              <a:spcBef>
                <a:spcPct val="0"/>
              </a:spcBef>
              <a:buNone/>
              <a:defRPr sz="2000"/>
            </a:lvl3pPr>
            <a:lvl4pPr marL="0" indent="0" algn="ctr">
              <a:spcBef>
                <a:spcPct val="0"/>
              </a:spcBef>
              <a:buNone/>
              <a:defRPr sz="2000" b="1"/>
            </a:lvl4pPr>
            <a:lvl5pPr marL="0" indent="0" algn="ctr">
              <a:spcBef>
                <a:spcPct val="0"/>
              </a:spcBef>
              <a:buNone/>
              <a:defRPr sz="1867"/>
            </a:lvl5pPr>
          </a:lstStyle>
          <a:p>
            <a:r>
              <a:rPr lang="en-US" dirty="0"/>
              <a:t>Thank you!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6516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rey Background (no page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312762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559">
          <p15:clr>
            <a:srgbClr val="FBAE40"/>
          </p15:clr>
        </p15:guide>
        <p15:guide id="2" pos="7121">
          <p15:clr>
            <a:srgbClr val="FBAE40"/>
          </p15:clr>
        </p15:guide>
        <p15:guide id="3" orient="horz" pos="3759">
          <p15:clr>
            <a:srgbClr val="FBAE40"/>
          </p15:clr>
        </p15:guide>
        <p15:guide id="4" orient="horz" pos="87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ackground (no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266188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 (no page)">
    <p:bg>
      <p:bgPr>
        <a:solidFill>
          <a:srgbClr val="0405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456697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762" userDrawn="1">
          <p15:clr>
            <a:srgbClr val="FBAE40"/>
          </p15:clr>
        </p15:guide>
        <p15:guide id="2" pos="560" userDrawn="1">
          <p15:clr>
            <a:srgbClr val="FBAE40"/>
          </p15:clr>
        </p15:guide>
        <p15:guide id="3" pos="7121" userDrawn="1">
          <p15:clr>
            <a:srgbClr val="FBAE40"/>
          </p15:clr>
        </p15:guide>
        <p15:guide id="4" orient="horz" pos="87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 (page)">
    <p:bg>
      <p:bgPr>
        <a:solidFill>
          <a:srgbClr val="0405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C7B2A6-C67F-FF8A-A854-B547985CE646}"/>
              </a:ext>
            </a:extLst>
          </p:cNvPr>
          <p:cNvSpPr txBox="1"/>
          <p:nvPr userDrawn="1"/>
        </p:nvSpPr>
        <p:spPr>
          <a:xfrm>
            <a:off x="10207003" y="531943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baseline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333" baseline="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185196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879" userDrawn="1">
          <p15:clr>
            <a:srgbClr val="FBAE40"/>
          </p15:clr>
        </p15:guide>
        <p15:guide id="2" pos="551" userDrawn="1">
          <p15:clr>
            <a:srgbClr val="FBAE40"/>
          </p15:clr>
        </p15:guide>
        <p15:guide id="3" orient="horz" pos="3762" userDrawn="1">
          <p15:clr>
            <a:srgbClr val="FBAE40"/>
          </p15:clr>
        </p15:guide>
        <p15:guide id="4" pos="712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Background (pa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C7B2A6-C67F-FF8A-A854-B547985CE646}"/>
              </a:ext>
            </a:extLst>
          </p:cNvPr>
          <p:cNvSpPr txBox="1"/>
          <p:nvPr userDrawn="1"/>
        </p:nvSpPr>
        <p:spPr>
          <a:xfrm>
            <a:off x="10207003" y="531943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baseline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333" baseline="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241294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879" userDrawn="1">
          <p15:clr>
            <a:srgbClr val="FBAE40"/>
          </p15:clr>
        </p15:guide>
        <p15:guide id="2" pos="551" userDrawn="1">
          <p15:clr>
            <a:srgbClr val="FBAE40"/>
          </p15:clr>
        </p15:guide>
        <p15:guide id="3" orient="horz" pos="3762" userDrawn="1">
          <p15:clr>
            <a:srgbClr val="FBAE40"/>
          </p15:clr>
        </p15:guide>
        <p15:guide id="4" pos="712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ark Background (pa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C7B2A6-C67F-FF8A-A854-B547985CE646}"/>
              </a:ext>
            </a:extLst>
          </p:cNvPr>
          <p:cNvSpPr txBox="1"/>
          <p:nvPr userDrawn="1"/>
        </p:nvSpPr>
        <p:spPr>
          <a:xfrm>
            <a:off x="10207003" y="531943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baseline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333" baseline="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669786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879" userDrawn="1">
          <p15:clr>
            <a:srgbClr val="FBAE40"/>
          </p15:clr>
        </p15:guide>
        <p15:guide id="2" pos="551" userDrawn="1">
          <p15:clr>
            <a:srgbClr val="FBAE40"/>
          </p15:clr>
        </p15:guide>
        <p15:guide id="3" orient="horz" pos="3762" userDrawn="1">
          <p15:clr>
            <a:srgbClr val="FBAE40"/>
          </p15:clr>
        </p15:guide>
        <p15:guide id="4" pos="712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ark Background (pa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492727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879" userDrawn="1">
          <p15:clr>
            <a:srgbClr val="FBAE40"/>
          </p15:clr>
        </p15:guide>
        <p15:guide id="2" pos="551" userDrawn="1">
          <p15:clr>
            <a:srgbClr val="FBAE40"/>
          </p15:clr>
        </p15:guide>
        <p15:guide id="3" orient="horz" pos="3762" userDrawn="1">
          <p15:clr>
            <a:srgbClr val="FBAE40"/>
          </p15:clr>
        </p15:guide>
        <p15:guide id="4" pos="712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ark Background (pa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C7B2A6-C67F-FF8A-A854-B547985CE646}"/>
              </a:ext>
            </a:extLst>
          </p:cNvPr>
          <p:cNvSpPr txBox="1"/>
          <p:nvPr userDrawn="1"/>
        </p:nvSpPr>
        <p:spPr>
          <a:xfrm>
            <a:off x="10207003" y="531943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baseline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333" baseline="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517566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879" userDrawn="1">
          <p15:clr>
            <a:srgbClr val="FBAE40"/>
          </p15:clr>
        </p15:guide>
        <p15:guide id="2" pos="551" userDrawn="1">
          <p15:clr>
            <a:srgbClr val="FBAE40"/>
          </p15:clr>
        </p15:guide>
        <p15:guide id="3" orient="horz" pos="3762" userDrawn="1">
          <p15:clr>
            <a:srgbClr val="FBAE40"/>
          </p15:clr>
        </p15:guide>
        <p15:guide id="4" pos="712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ark Background (pa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C7B2A6-C67F-FF8A-A854-B547985CE646}"/>
              </a:ext>
            </a:extLst>
          </p:cNvPr>
          <p:cNvSpPr txBox="1"/>
          <p:nvPr userDrawn="1"/>
        </p:nvSpPr>
        <p:spPr>
          <a:xfrm>
            <a:off x="10207003" y="531943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baseline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333" baseline="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691083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879" userDrawn="1">
          <p15:clr>
            <a:srgbClr val="FBAE40"/>
          </p15:clr>
        </p15:guide>
        <p15:guide id="2" pos="551" userDrawn="1">
          <p15:clr>
            <a:srgbClr val="FBAE40"/>
          </p15:clr>
        </p15:guide>
        <p15:guide id="3" orient="horz" pos="3762" userDrawn="1">
          <p15:clr>
            <a:srgbClr val="FBAE40"/>
          </p15:clr>
        </p15:guide>
        <p15:guide id="4" pos="712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84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4" r:id="rId1"/>
    <p:sldLayoutId id="2147484966" r:id="rId2"/>
    <p:sldLayoutId id="2147484951" r:id="rId3"/>
    <p:sldLayoutId id="2147484952" r:id="rId4"/>
    <p:sldLayoutId id="2147484969" r:id="rId5"/>
    <p:sldLayoutId id="2147484971" r:id="rId6"/>
    <p:sldLayoutId id="2147484976" r:id="rId7"/>
    <p:sldLayoutId id="2147484972" r:id="rId8"/>
    <p:sldLayoutId id="2147484973" r:id="rId9"/>
    <p:sldLayoutId id="2147484970" r:id="rId10"/>
    <p:sldLayoutId id="2147484963" r:id="rId11"/>
    <p:sldLayoutId id="2147484974" r:id="rId12"/>
    <p:sldLayoutId id="2147484975" r:id="rId13"/>
    <p:sldLayoutId id="2147484965" r:id="rId14"/>
    <p:sldLayoutId id="2147484968" r:id="rId15"/>
    <p:sldLayoutId id="2147484967" r:id="rId16"/>
  </p:sldLayoutIdLst>
  <p:transition/>
  <p:hf hdr="0" ftr="0" dt="0"/>
  <p:txStyles>
    <p:titleStyle>
      <a:lvl1pPr algn="ctr" defTabSz="1219170" rtl="0" eaLnBrk="1" latinLnBrk="0" hangingPunct="1">
        <a:spcBef>
          <a:spcPct val="0"/>
        </a:spcBef>
        <a:buNone/>
        <a:defRPr lang="en-US" sz="5333" kern="1200" baseline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34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8" r:id="rId1"/>
    <p:sldLayoutId id="2147484979" r:id="rId2"/>
    <p:sldLayoutId id="2147484980" r:id="rId3"/>
    <p:sldLayoutId id="2147484981" r:id="rId4"/>
    <p:sldLayoutId id="2147484982" r:id="rId5"/>
  </p:sldLayoutIdLst>
  <p:transition/>
  <p:hf hdr="0" ftr="0" dt="0"/>
  <p:txStyles>
    <p:titleStyle>
      <a:lvl1pPr algn="ctr" defTabSz="1219170" rtl="0" eaLnBrk="1" latinLnBrk="0" hangingPunct="1">
        <a:spcBef>
          <a:spcPct val="0"/>
        </a:spcBef>
        <a:buNone/>
        <a:defRPr lang="en-US" sz="5333" kern="1200" baseline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88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4" r:id="rId1"/>
    <p:sldLayoutId id="2147484985" r:id="rId2"/>
    <p:sldLayoutId id="2147484986" r:id="rId3"/>
    <p:sldLayoutId id="2147484987" r:id="rId4"/>
    <p:sldLayoutId id="2147484988" r:id="rId5"/>
  </p:sldLayoutIdLst>
  <p:transition/>
  <p:hf hdr="0" ftr="0" dt="0"/>
  <p:txStyles>
    <p:titleStyle>
      <a:lvl1pPr algn="ctr" defTabSz="1219170" rtl="0" eaLnBrk="1" latinLnBrk="0" hangingPunct="1">
        <a:spcBef>
          <a:spcPct val="0"/>
        </a:spcBef>
        <a:buNone/>
        <a:defRPr lang="en-US" sz="5333" kern="1200" baseline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6.svg"/><Relationship Id="rId3" Type="http://schemas.openxmlformats.org/officeDocument/2006/relationships/image" Target="../media/image59.png"/><Relationship Id="rId7" Type="http://schemas.openxmlformats.org/officeDocument/2006/relationships/image" Target="../media/image35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svg"/><Relationship Id="rId11" Type="http://schemas.openxmlformats.org/officeDocument/2006/relationships/image" Target="../media/image62.svg"/><Relationship Id="rId5" Type="http://schemas.openxmlformats.org/officeDocument/2006/relationships/image" Target="../media/image54.png"/><Relationship Id="rId15" Type="http://schemas.openxmlformats.org/officeDocument/2006/relationships/image" Target="../media/image68.svg"/><Relationship Id="rId10" Type="http://schemas.openxmlformats.org/officeDocument/2006/relationships/image" Target="../media/image61.png"/><Relationship Id="rId4" Type="http://schemas.openxmlformats.org/officeDocument/2006/relationships/image" Target="../media/image60.svg"/><Relationship Id="rId9" Type="http://schemas.openxmlformats.org/officeDocument/2006/relationships/image" Target="../media/image58.svg"/><Relationship Id="rId1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81.png"/><Relationship Id="rId7" Type="http://schemas.openxmlformats.org/officeDocument/2006/relationships/image" Target="../media/image7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3.png"/><Relationship Id="rId7" Type="http://schemas.openxmlformats.org/officeDocument/2006/relationships/image" Target="../media/image9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openxmlformats.org/officeDocument/2006/relationships/image" Target="../media/image81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8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5" Type="http://schemas.openxmlformats.org/officeDocument/2006/relationships/image" Target="../media/image97.png"/><Relationship Id="rId10" Type="http://schemas.openxmlformats.org/officeDocument/2006/relationships/image" Target="../media/image60.svg"/><Relationship Id="rId4" Type="http://schemas.openxmlformats.org/officeDocument/2006/relationships/image" Target="../media/image55.svg"/><Relationship Id="rId9" Type="http://schemas.openxmlformats.org/officeDocument/2006/relationships/image" Target="../media/image59.png"/><Relationship Id="rId14" Type="http://schemas.openxmlformats.org/officeDocument/2006/relationships/image" Target="../media/image6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8.svg"/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8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11" Type="http://schemas.openxmlformats.org/officeDocument/2006/relationships/image" Target="../media/image66.svg"/><Relationship Id="rId5" Type="http://schemas.openxmlformats.org/officeDocument/2006/relationships/image" Target="../media/image35.png"/><Relationship Id="rId15" Type="http://schemas.openxmlformats.org/officeDocument/2006/relationships/image" Target="../media/image97.png"/><Relationship Id="rId10" Type="http://schemas.openxmlformats.org/officeDocument/2006/relationships/image" Target="../media/image65.png"/><Relationship Id="rId4" Type="http://schemas.openxmlformats.org/officeDocument/2006/relationships/image" Target="../media/image55.svg"/><Relationship Id="rId9" Type="http://schemas.openxmlformats.org/officeDocument/2006/relationships/image" Target="../media/image62.svg"/><Relationship Id="rId1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svg"/><Relationship Id="rId18" Type="http://schemas.openxmlformats.org/officeDocument/2006/relationships/image" Target="../media/image115.png"/><Relationship Id="rId3" Type="http://schemas.openxmlformats.org/officeDocument/2006/relationships/image" Target="../media/image100.svg"/><Relationship Id="rId21" Type="http://schemas.openxmlformats.org/officeDocument/2006/relationships/image" Target="../media/image118.svg"/><Relationship Id="rId7" Type="http://schemas.openxmlformats.org/officeDocument/2006/relationships/image" Target="../media/image104.svg"/><Relationship Id="rId12" Type="http://schemas.openxmlformats.org/officeDocument/2006/relationships/image" Target="../media/image109.png"/><Relationship Id="rId17" Type="http://schemas.openxmlformats.org/officeDocument/2006/relationships/image" Target="../media/image114.svg"/><Relationship Id="rId2" Type="http://schemas.openxmlformats.org/officeDocument/2006/relationships/image" Target="../media/image99.png"/><Relationship Id="rId16" Type="http://schemas.openxmlformats.org/officeDocument/2006/relationships/image" Target="../media/image113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11" Type="http://schemas.openxmlformats.org/officeDocument/2006/relationships/image" Target="../media/image108.svg"/><Relationship Id="rId5" Type="http://schemas.openxmlformats.org/officeDocument/2006/relationships/image" Target="../media/image102.svg"/><Relationship Id="rId15" Type="http://schemas.openxmlformats.org/officeDocument/2006/relationships/image" Target="../media/image112.svg"/><Relationship Id="rId10" Type="http://schemas.openxmlformats.org/officeDocument/2006/relationships/image" Target="../media/image107.png"/><Relationship Id="rId19" Type="http://schemas.openxmlformats.org/officeDocument/2006/relationships/image" Target="../media/image116.svg"/><Relationship Id="rId4" Type="http://schemas.openxmlformats.org/officeDocument/2006/relationships/image" Target="../media/image101.png"/><Relationship Id="rId9" Type="http://schemas.openxmlformats.org/officeDocument/2006/relationships/image" Target="../media/image106.svg"/><Relationship Id="rId14" Type="http://schemas.openxmlformats.org/officeDocument/2006/relationships/image" Target="../media/image111.png"/><Relationship Id="rId2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21" Type="http://schemas.openxmlformats.org/officeDocument/2006/relationships/image" Target="../media/image53.sv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19" Type="http://schemas.openxmlformats.org/officeDocument/2006/relationships/image" Target="../media/image51.sv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0" Type="http://schemas.openxmlformats.org/officeDocument/2006/relationships/image" Target="../media/image60.svg"/><Relationship Id="rId4" Type="http://schemas.openxmlformats.org/officeDocument/2006/relationships/image" Target="../media/image55.svg"/><Relationship Id="rId9" Type="http://schemas.openxmlformats.org/officeDocument/2006/relationships/image" Target="../media/image59.png"/><Relationship Id="rId14" Type="http://schemas.openxmlformats.org/officeDocument/2006/relationships/image" Target="../media/image6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B50F05D-19E0-F46A-468B-46CEF62C4A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8883" y="679429"/>
            <a:ext cx="6504449" cy="3046988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ru-RU" sz="4800" dirty="0"/>
              <a:t>Анализ и управление событиями ИБ, защита от </a:t>
            </a:r>
          </a:p>
          <a:p>
            <a:pPr>
              <a:lnSpc>
                <a:spcPct val="100000"/>
              </a:lnSpc>
            </a:pPr>
            <a:r>
              <a:rPr lang="ru-RU" sz="4800" dirty="0"/>
              <a:t>целевых атак</a:t>
            </a:r>
            <a:endParaRPr lang="en-US" sz="5400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AE660C3-172C-4B1D-842A-76F667565F8A}"/>
              </a:ext>
            </a:extLst>
          </p:cNvPr>
          <p:cNvSpPr txBox="1">
            <a:spLocks/>
          </p:cNvSpPr>
          <p:nvPr/>
        </p:nvSpPr>
        <p:spPr>
          <a:xfrm>
            <a:off x="822395" y="5451475"/>
            <a:ext cx="5759555" cy="9168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SzPct val="80000"/>
              <a:buFontTx/>
              <a:buNone/>
              <a:defRPr sz="1500" kern="1200">
                <a:solidFill>
                  <a:schemeClr val="bg1"/>
                </a:solidFill>
                <a:latin typeface="Kaspersky Sans Display" panose="020B00030200000200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ru-RU" sz="1800" b="1" dirty="0">
                <a:solidFill>
                  <a:srgbClr val="FFFFFF"/>
                </a:solidFill>
              </a:rPr>
              <a:t>Сергей Бортников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spersky Sans Display" panose="020B00030200000200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spersky Sans Display" panose="020B00030200000200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spersky Sans Display" panose="020B0003020000020004" pitchFamily="34" charset="0"/>
                <a:ea typeface="+mn-ea"/>
                <a:cs typeface="+mn-cs"/>
              </a:rPr>
              <a:t>Архитектор решений Лаборатории Касперского</a:t>
            </a:r>
            <a:endParaRPr kumimoji="0" lang="en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spersky Sans Display" panose="020B000302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2397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raphic 213">
            <a:extLst>
              <a:ext uri="{FF2B5EF4-FFF2-40B4-BE49-F238E27FC236}">
                <a16:creationId xmlns:a16="http://schemas.microsoft.com/office/drawing/2014/main" id="{8CCB5C24-377C-378A-625F-6A0CC67A0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6609" y="3734177"/>
            <a:ext cx="1485900" cy="590550"/>
          </a:xfrm>
          <a:prstGeom prst="rect">
            <a:avLst/>
          </a:prstGeom>
        </p:spPr>
      </p:pic>
      <p:sp>
        <p:nvSpPr>
          <p:cNvPr id="89" name="Rectangle: Rounded Corners 157">
            <a:extLst>
              <a:ext uri="{FF2B5EF4-FFF2-40B4-BE49-F238E27FC236}">
                <a16:creationId xmlns:a16="http://schemas.microsoft.com/office/drawing/2014/main" id="{5635F96C-DBF0-209B-8F2B-4DE302525879}"/>
              </a:ext>
            </a:extLst>
          </p:cNvPr>
          <p:cNvSpPr/>
          <p:nvPr/>
        </p:nvSpPr>
        <p:spPr>
          <a:xfrm rot="16200000">
            <a:off x="1781728" y="2881911"/>
            <a:ext cx="912160" cy="2295085"/>
          </a:xfrm>
          <a:prstGeom prst="roundRect">
            <a:avLst>
              <a:gd name="adj" fmla="val 24521"/>
            </a:avLst>
          </a:prstGeom>
          <a:noFill/>
          <a:ln w="25400">
            <a:gradFill flip="none" rotWithShape="1">
              <a:gsLst>
                <a:gs pos="75000">
                  <a:schemeClr val="accent1"/>
                </a:gs>
                <a:gs pos="0">
                  <a:srgbClr val="BE63F0"/>
                </a:gs>
              </a:gsLst>
              <a:lin ang="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lIns="144000" tIns="36000" rIns="144000" bIns="54000" rtlCol="0" anchor="ctr"/>
          <a:lstStyle/>
          <a:p>
            <a:pPr algn="ctr">
              <a:spcAft>
                <a:spcPts val="1200"/>
              </a:spcAft>
            </a:pPr>
            <a:endParaRPr lang="ru-RU" sz="1400" dirty="0">
              <a:gradFill>
                <a:gsLst>
                  <a:gs pos="75000">
                    <a:schemeClr val="accent1"/>
                  </a:gs>
                  <a:gs pos="0">
                    <a:srgbClr val="BE63F0"/>
                  </a:gs>
                </a:gsLst>
                <a:lin ang="0" scaled="1"/>
              </a:gradFill>
            </a:endParaRPr>
          </a:p>
        </p:txBody>
      </p:sp>
      <p:sp>
        <p:nvSpPr>
          <p:cNvPr id="90" name="Freeform: Shape 352">
            <a:extLst>
              <a:ext uri="{FF2B5EF4-FFF2-40B4-BE49-F238E27FC236}">
                <a16:creationId xmlns:a16="http://schemas.microsoft.com/office/drawing/2014/main" id="{D60F0266-9DE9-C2DB-6709-22C274592B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1167064 w 12192000"/>
              <a:gd name="connsiteY1" fmla="*/ 0 h 6858000"/>
              <a:gd name="connsiteX2" fmla="*/ 11167064 w 12192000"/>
              <a:gd name="connsiteY2" fmla="*/ 1295789 h 6858000"/>
              <a:gd name="connsiteX3" fmla="*/ 12192000 w 12192000"/>
              <a:gd name="connsiteY3" fmla="*/ 1295789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1167064" y="0"/>
                </a:lnTo>
                <a:lnTo>
                  <a:pt x="11167064" y="1295789"/>
                </a:lnTo>
                <a:lnTo>
                  <a:pt x="12192000" y="1295789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D1D1B">
              <a:alpha val="89000"/>
            </a:srgb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0" name="Connector: Elbow 83">
            <a:extLst>
              <a:ext uri="{FF2B5EF4-FFF2-40B4-BE49-F238E27FC236}">
                <a16:creationId xmlns:a16="http://schemas.microsoft.com/office/drawing/2014/main" id="{81C94721-A12C-CB67-9CDC-F7307C8C2A43}"/>
              </a:ext>
            </a:extLst>
          </p:cNvPr>
          <p:cNvCxnSpPr>
            <a:cxnSpLocks/>
          </p:cNvCxnSpPr>
          <p:nvPr/>
        </p:nvCxnSpPr>
        <p:spPr>
          <a:xfrm flipH="1">
            <a:off x="7046965" y="4090975"/>
            <a:ext cx="1452754" cy="0"/>
          </a:xfrm>
          <a:prstGeom prst="straightConnector1">
            <a:avLst/>
          </a:prstGeom>
          <a:ln w="12700" cap="sq">
            <a:solidFill>
              <a:srgbClr val="556E6E"/>
            </a:solidFill>
            <a:miter lim="800000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83">
            <a:extLst>
              <a:ext uri="{FF2B5EF4-FFF2-40B4-BE49-F238E27FC236}">
                <a16:creationId xmlns:a16="http://schemas.microsoft.com/office/drawing/2014/main" id="{8764EDE5-33D7-6B60-D9D5-5E438BE2F022}"/>
              </a:ext>
            </a:extLst>
          </p:cNvPr>
          <p:cNvCxnSpPr>
            <a:cxnSpLocks/>
          </p:cNvCxnSpPr>
          <p:nvPr/>
        </p:nvCxnSpPr>
        <p:spPr>
          <a:xfrm flipV="1">
            <a:off x="5733816" y="2645453"/>
            <a:ext cx="0" cy="915605"/>
          </a:xfrm>
          <a:prstGeom prst="straightConnector1">
            <a:avLst/>
          </a:prstGeom>
          <a:ln w="12700" cap="sq">
            <a:solidFill>
              <a:srgbClr val="556E6E"/>
            </a:solidFill>
            <a:miter lim="800000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83">
            <a:extLst>
              <a:ext uri="{FF2B5EF4-FFF2-40B4-BE49-F238E27FC236}">
                <a16:creationId xmlns:a16="http://schemas.microsoft.com/office/drawing/2014/main" id="{279C5B86-3984-A495-8661-F2DBF4AE52E3}"/>
              </a:ext>
            </a:extLst>
          </p:cNvPr>
          <p:cNvCxnSpPr>
            <a:cxnSpLocks/>
          </p:cNvCxnSpPr>
          <p:nvPr/>
        </p:nvCxnSpPr>
        <p:spPr>
          <a:xfrm>
            <a:off x="6172121" y="2665679"/>
            <a:ext cx="0" cy="895379"/>
          </a:xfrm>
          <a:prstGeom prst="straightConnector1">
            <a:avLst/>
          </a:prstGeom>
          <a:ln w="12700" cap="sq">
            <a:solidFill>
              <a:srgbClr val="556E6E"/>
            </a:solidFill>
            <a:miter lim="800000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83">
            <a:extLst>
              <a:ext uri="{FF2B5EF4-FFF2-40B4-BE49-F238E27FC236}">
                <a16:creationId xmlns:a16="http://schemas.microsoft.com/office/drawing/2014/main" id="{C19C65E8-ECD8-5991-E640-71DF9D0FEE4B}"/>
              </a:ext>
            </a:extLst>
          </p:cNvPr>
          <p:cNvCxnSpPr>
            <a:cxnSpLocks/>
          </p:cNvCxnSpPr>
          <p:nvPr/>
        </p:nvCxnSpPr>
        <p:spPr>
          <a:xfrm flipH="1" flipV="1">
            <a:off x="9691503" y="2572509"/>
            <a:ext cx="1" cy="1015572"/>
          </a:xfrm>
          <a:prstGeom prst="straightConnector1">
            <a:avLst/>
          </a:prstGeom>
          <a:ln w="12700" cap="sq">
            <a:solidFill>
              <a:srgbClr val="556E6E"/>
            </a:solidFill>
            <a:miter lim="800000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83">
            <a:extLst>
              <a:ext uri="{FF2B5EF4-FFF2-40B4-BE49-F238E27FC236}">
                <a16:creationId xmlns:a16="http://schemas.microsoft.com/office/drawing/2014/main" id="{D47CA7D2-33F1-6281-F791-0E65071F39FA}"/>
              </a:ext>
            </a:extLst>
          </p:cNvPr>
          <p:cNvCxnSpPr>
            <a:cxnSpLocks/>
          </p:cNvCxnSpPr>
          <p:nvPr/>
        </p:nvCxnSpPr>
        <p:spPr>
          <a:xfrm>
            <a:off x="7046965" y="2074771"/>
            <a:ext cx="1459898" cy="1840083"/>
          </a:xfrm>
          <a:prstGeom prst="bentConnector3">
            <a:avLst>
              <a:gd name="adj1" fmla="val 50000"/>
            </a:avLst>
          </a:prstGeom>
          <a:ln w="12700" cap="sq">
            <a:solidFill>
              <a:srgbClr val="556E6E"/>
            </a:solidFill>
            <a:miter lim="800000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157">
            <a:extLst>
              <a:ext uri="{FF2B5EF4-FFF2-40B4-BE49-F238E27FC236}">
                <a16:creationId xmlns:a16="http://schemas.microsoft.com/office/drawing/2014/main" id="{534B2078-E643-38C8-DF50-D603D79446E7}"/>
              </a:ext>
            </a:extLst>
          </p:cNvPr>
          <p:cNvSpPr/>
          <p:nvPr/>
        </p:nvSpPr>
        <p:spPr>
          <a:xfrm rot="16200000">
            <a:off x="5443342" y="1041830"/>
            <a:ext cx="912160" cy="2295085"/>
          </a:xfrm>
          <a:prstGeom prst="roundRect">
            <a:avLst>
              <a:gd name="adj" fmla="val 21543"/>
            </a:avLst>
          </a:prstGeom>
          <a:solidFill>
            <a:schemeClr val="tx2"/>
          </a:solidFill>
          <a:ln w="25400">
            <a:gradFill flip="none" rotWithShape="1">
              <a:gsLst>
                <a:gs pos="75000">
                  <a:schemeClr val="accent1"/>
                </a:gs>
                <a:gs pos="0">
                  <a:srgbClr val="BE63F0"/>
                </a:gs>
              </a:gsLst>
              <a:lin ang="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lIns="144000" tIns="36000" rIns="144000" bIns="54000" rtlCol="0" anchor="ctr"/>
          <a:lstStyle/>
          <a:p>
            <a:pPr algn="ctr">
              <a:spcAft>
                <a:spcPts val="1200"/>
              </a:spcAft>
            </a:pPr>
            <a:endParaRPr lang="ru-RU" sz="1400" dirty="0">
              <a:gradFill>
                <a:gsLst>
                  <a:gs pos="75000">
                    <a:schemeClr val="accent1"/>
                  </a:gs>
                  <a:gs pos="0">
                    <a:srgbClr val="BE63F0"/>
                  </a:gs>
                </a:gsLst>
                <a:lin ang="0" scaled="1"/>
              </a:gradFill>
            </a:endParaRPr>
          </a:p>
        </p:txBody>
      </p:sp>
      <p:pic>
        <p:nvPicPr>
          <p:cNvPr id="6" name="Graphic 293">
            <a:extLst>
              <a:ext uri="{FF2B5EF4-FFF2-40B4-BE49-F238E27FC236}">
                <a16:creationId xmlns:a16="http://schemas.microsoft.com/office/drawing/2014/main" id="{D8659A20-8D78-99C6-FB63-61B5A7F41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08932" y="1894099"/>
            <a:ext cx="1466850" cy="590550"/>
          </a:xfrm>
          <a:prstGeom prst="rect">
            <a:avLst/>
          </a:prstGeom>
        </p:spPr>
      </p:pic>
      <p:sp>
        <p:nvSpPr>
          <p:cNvPr id="55" name="Rectangle: Rounded Corners 157">
            <a:extLst>
              <a:ext uri="{FF2B5EF4-FFF2-40B4-BE49-F238E27FC236}">
                <a16:creationId xmlns:a16="http://schemas.microsoft.com/office/drawing/2014/main" id="{A1BB8BCE-94F8-F9C9-619F-416A8D5379C6}"/>
              </a:ext>
            </a:extLst>
          </p:cNvPr>
          <p:cNvSpPr/>
          <p:nvPr/>
        </p:nvSpPr>
        <p:spPr>
          <a:xfrm rot="16200000">
            <a:off x="5443344" y="2881911"/>
            <a:ext cx="912160" cy="2295085"/>
          </a:xfrm>
          <a:prstGeom prst="roundRect">
            <a:avLst>
              <a:gd name="adj" fmla="val 24521"/>
            </a:avLst>
          </a:prstGeom>
          <a:noFill/>
          <a:ln w="25400">
            <a:gradFill flip="none" rotWithShape="1">
              <a:gsLst>
                <a:gs pos="75000">
                  <a:schemeClr val="accent1"/>
                </a:gs>
                <a:gs pos="0">
                  <a:srgbClr val="BE63F0"/>
                </a:gs>
              </a:gsLst>
              <a:lin ang="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lIns="144000" tIns="36000" rIns="144000" bIns="54000" rtlCol="0" anchor="ctr"/>
          <a:lstStyle/>
          <a:p>
            <a:pPr algn="ctr">
              <a:spcAft>
                <a:spcPts val="1200"/>
              </a:spcAft>
            </a:pPr>
            <a:endParaRPr lang="ru-RU" sz="1400" dirty="0">
              <a:gradFill>
                <a:gsLst>
                  <a:gs pos="75000">
                    <a:schemeClr val="accent1"/>
                  </a:gs>
                  <a:gs pos="0">
                    <a:srgbClr val="BE63F0"/>
                  </a:gs>
                </a:gsLst>
                <a:lin ang="0" scaled="1"/>
              </a:gradFill>
            </a:endParaRPr>
          </a:p>
        </p:txBody>
      </p:sp>
      <p:sp>
        <p:nvSpPr>
          <p:cNvPr id="32" name="Текст 4">
            <a:extLst>
              <a:ext uri="{FF2B5EF4-FFF2-40B4-BE49-F238E27FC236}">
                <a16:creationId xmlns:a16="http://schemas.microsoft.com/office/drawing/2014/main" id="{9EA287E7-B132-4042-9079-AC2E5B6F5014}"/>
              </a:ext>
            </a:extLst>
          </p:cNvPr>
          <p:cNvSpPr txBox="1">
            <a:spLocks/>
          </p:cNvSpPr>
          <p:nvPr/>
        </p:nvSpPr>
        <p:spPr>
          <a:xfrm>
            <a:off x="279700" y="146254"/>
            <a:ext cx="10337556" cy="720545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Blip>
                <a:blip r:embed="rId7"/>
              </a:buBlip>
              <a:defRPr sz="1500" kern="1200">
                <a:solidFill>
                  <a:schemeClr val="bg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n-US" sz="2000" dirty="0">
                <a:latin typeface="+mj-lt"/>
              </a:rPr>
            </a:br>
            <a:r>
              <a:rPr lang="ru-RU" sz="2000" dirty="0">
                <a:latin typeface="+mj-lt"/>
              </a:rPr>
              <a:t>Интеграция с почтовым шлюзом и системой защиты веб-трафика</a:t>
            </a:r>
            <a:r>
              <a:rPr lang="ru-RU" sz="2000" dirty="0">
                <a:solidFill>
                  <a:srgbClr val="FFFFFF"/>
                </a:solidFill>
                <a:latin typeface="+mj-lt"/>
              </a:rPr>
              <a:t>. Сценарий 2</a:t>
            </a:r>
          </a:p>
        </p:txBody>
      </p:sp>
      <p:pic>
        <p:nvPicPr>
          <p:cNvPr id="16" name="Graphic 155">
            <a:extLst>
              <a:ext uri="{FF2B5EF4-FFF2-40B4-BE49-F238E27FC236}">
                <a16:creationId xmlns:a16="http://schemas.microsoft.com/office/drawing/2014/main" id="{92C6F228-44B2-7F49-59C0-E95BED69EC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08932" y="3734252"/>
            <a:ext cx="1618839" cy="590400"/>
          </a:xfrm>
          <a:prstGeom prst="rect">
            <a:avLst/>
          </a:prstGeom>
        </p:spPr>
      </p:pic>
      <p:sp>
        <p:nvSpPr>
          <p:cNvPr id="45" name="Прямоугольник 49">
            <a:extLst>
              <a:ext uri="{FF2B5EF4-FFF2-40B4-BE49-F238E27FC236}">
                <a16:creationId xmlns:a16="http://schemas.microsoft.com/office/drawing/2014/main" id="{39362573-D3E7-BFD3-440B-6C9E8EC48814}"/>
              </a:ext>
            </a:extLst>
          </p:cNvPr>
          <p:cNvSpPr/>
          <p:nvPr/>
        </p:nvSpPr>
        <p:spPr>
          <a:xfrm>
            <a:off x="1856709" y="2097116"/>
            <a:ext cx="836821" cy="1846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Интернет</a:t>
            </a:r>
          </a:p>
        </p:txBody>
      </p:sp>
      <p:sp>
        <p:nvSpPr>
          <p:cNvPr id="12" name="Прямоугольник 49">
            <a:extLst>
              <a:ext uri="{FF2B5EF4-FFF2-40B4-BE49-F238E27FC236}">
                <a16:creationId xmlns:a16="http://schemas.microsoft.com/office/drawing/2014/main" id="{3396E2C6-2AFD-A677-65E0-4DFE7F65A2B5}"/>
              </a:ext>
            </a:extLst>
          </p:cNvPr>
          <p:cNvSpPr/>
          <p:nvPr/>
        </p:nvSpPr>
        <p:spPr>
          <a:xfrm>
            <a:off x="9278845" y="2004783"/>
            <a:ext cx="1323221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Попытка хакера (мессенджер)</a:t>
            </a:r>
          </a:p>
        </p:txBody>
      </p:sp>
      <p:sp>
        <p:nvSpPr>
          <p:cNvPr id="14" name="Rectangle: Rounded Corners 114">
            <a:extLst>
              <a:ext uri="{FF2B5EF4-FFF2-40B4-BE49-F238E27FC236}">
                <a16:creationId xmlns:a16="http://schemas.microsoft.com/office/drawing/2014/main" id="{51DC7DEA-F5F7-F1AA-D0B3-EA084C591B5D}"/>
              </a:ext>
            </a:extLst>
          </p:cNvPr>
          <p:cNvSpPr/>
          <p:nvPr/>
        </p:nvSpPr>
        <p:spPr>
          <a:xfrm>
            <a:off x="8538518" y="1821097"/>
            <a:ext cx="2295084" cy="736704"/>
          </a:xfrm>
          <a:prstGeom prst="roundRect">
            <a:avLst>
              <a:gd name="adj" fmla="val 20263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/>
            <a:endParaRPr lang="ru-RU" sz="1400" kern="0" dirty="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noFill/>
            </a:endParaRPr>
          </a:p>
        </p:txBody>
      </p:sp>
      <p:pic>
        <p:nvPicPr>
          <p:cNvPr id="15" name="Graphic 202">
            <a:extLst>
              <a:ext uri="{FF2B5EF4-FFF2-40B4-BE49-F238E27FC236}">
                <a16:creationId xmlns:a16="http://schemas.microsoft.com/office/drawing/2014/main" id="{3B9C6A2D-9ADE-FAFB-7E4D-B8685CF2A3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06649" y="2022592"/>
            <a:ext cx="343670" cy="333563"/>
          </a:xfrm>
          <a:prstGeom prst="rect">
            <a:avLst/>
          </a:prstGeom>
          <a:effectLst/>
        </p:spPr>
      </p:pic>
      <p:sp>
        <p:nvSpPr>
          <p:cNvPr id="20" name="Oval 97">
            <a:extLst>
              <a:ext uri="{FF2B5EF4-FFF2-40B4-BE49-F238E27FC236}">
                <a16:creationId xmlns:a16="http://schemas.microsoft.com/office/drawing/2014/main" id="{9C17143C-E2B4-8563-3DFA-34666717EC69}"/>
              </a:ext>
            </a:extLst>
          </p:cNvPr>
          <p:cNvSpPr/>
          <p:nvPr/>
        </p:nvSpPr>
        <p:spPr>
          <a:xfrm>
            <a:off x="8335664" y="1720729"/>
            <a:ext cx="414012" cy="420154"/>
          </a:xfrm>
          <a:prstGeom prst="ellipse">
            <a:avLst/>
          </a:prstGeom>
          <a:solidFill>
            <a:srgbClr val="556E6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Graphic 341">
            <a:extLst>
              <a:ext uri="{FF2B5EF4-FFF2-40B4-BE49-F238E27FC236}">
                <a16:creationId xmlns:a16="http://schemas.microsoft.com/office/drawing/2014/main" id="{FECF1C4F-5C25-C642-47D3-45C5501B86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66476" y="1807114"/>
            <a:ext cx="148846" cy="242854"/>
          </a:xfrm>
          <a:prstGeom prst="rect">
            <a:avLst/>
          </a:prstGeom>
        </p:spPr>
      </p:pic>
      <p:pic>
        <p:nvPicPr>
          <p:cNvPr id="24" name="Graphic 97">
            <a:extLst>
              <a:ext uri="{FF2B5EF4-FFF2-40B4-BE49-F238E27FC236}">
                <a16:creationId xmlns:a16="http://schemas.microsoft.com/office/drawing/2014/main" id="{0D607EA1-C399-EAA3-6334-BC02265E06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09711" y="2016713"/>
            <a:ext cx="413954" cy="339442"/>
          </a:xfrm>
          <a:prstGeom prst="rect">
            <a:avLst/>
          </a:prstGeom>
        </p:spPr>
      </p:pic>
      <p:sp>
        <p:nvSpPr>
          <p:cNvPr id="48" name="Прямоугольник 1">
            <a:extLst>
              <a:ext uri="{FF2B5EF4-FFF2-40B4-BE49-F238E27FC236}">
                <a16:creationId xmlns:a16="http://schemas.microsoft.com/office/drawing/2014/main" id="{727D69DF-534F-6EF2-1D3F-847067625CAD}"/>
              </a:ext>
            </a:extLst>
          </p:cNvPr>
          <p:cNvSpPr/>
          <p:nvPr/>
        </p:nvSpPr>
        <p:spPr>
          <a:xfrm>
            <a:off x="4705503" y="3019859"/>
            <a:ext cx="883393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0" dirty="0">
                <a:solidFill>
                  <a:schemeClr val="bg1"/>
                </a:solidFill>
              </a:rPr>
              <a:t>Файл</a:t>
            </a:r>
          </a:p>
        </p:txBody>
      </p:sp>
      <p:sp>
        <p:nvSpPr>
          <p:cNvPr id="51" name="Прямоугольник 1">
            <a:extLst>
              <a:ext uri="{FF2B5EF4-FFF2-40B4-BE49-F238E27FC236}">
                <a16:creationId xmlns:a16="http://schemas.microsoft.com/office/drawing/2014/main" id="{B19587CA-55C6-ED3C-F78E-87B882DFFA42}"/>
              </a:ext>
            </a:extLst>
          </p:cNvPr>
          <p:cNvSpPr/>
          <p:nvPr/>
        </p:nvSpPr>
        <p:spPr>
          <a:xfrm>
            <a:off x="6580677" y="2875695"/>
            <a:ext cx="883393" cy="46166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0" dirty="0">
                <a:solidFill>
                  <a:schemeClr val="bg1"/>
                </a:solidFill>
              </a:rPr>
              <a:t>Вердикт и добавление в </a:t>
            </a:r>
            <a:r>
              <a:rPr lang="ru-RU" sz="1000" kern="0" dirty="0" err="1">
                <a:solidFill>
                  <a:schemeClr val="bg1"/>
                </a:solidFill>
              </a:rPr>
              <a:t>блэклист</a:t>
            </a:r>
            <a:endParaRPr lang="ru-RU" sz="1000" kern="0" dirty="0">
              <a:solidFill>
                <a:schemeClr val="bg1"/>
              </a:solidFill>
            </a:endParaRPr>
          </a:p>
        </p:txBody>
      </p:sp>
      <p:sp>
        <p:nvSpPr>
          <p:cNvPr id="54" name="Прямоугольник 1">
            <a:extLst>
              <a:ext uri="{FF2B5EF4-FFF2-40B4-BE49-F238E27FC236}">
                <a16:creationId xmlns:a16="http://schemas.microsoft.com/office/drawing/2014/main" id="{08CC39E9-8BD5-53AA-63DB-7C9DDA149C0A}"/>
              </a:ext>
            </a:extLst>
          </p:cNvPr>
          <p:cNvSpPr/>
          <p:nvPr/>
        </p:nvSpPr>
        <p:spPr>
          <a:xfrm>
            <a:off x="7445546" y="4266165"/>
            <a:ext cx="883393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0" dirty="0">
                <a:solidFill>
                  <a:schemeClr val="bg1"/>
                </a:solidFill>
              </a:rPr>
              <a:t>Политика блокировки</a:t>
            </a:r>
          </a:p>
        </p:txBody>
      </p:sp>
      <p:sp>
        <p:nvSpPr>
          <p:cNvPr id="63" name="Прямоугольник 1">
            <a:extLst>
              <a:ext uri="{FF2B5EF4-FFF2-40B4-BE49-F238E27FC236}">
                <a16:creationId xmlns:a16="http://schemas.microsoft.com/office/drawing/2014/main" id="{5F6F7686-6B26-2314-7FC1-D217C5152281}"/>
              </a:ext>
            </a:extLst>
          </p:cNvPr>
          <p:cNvSpPr/>
          <p:nvPr/>
        </p:nvSpPr>
        <p:spPr>
          <a:xfrm>
            <a:off x="10092459" y="2792670"/>
            <a:ext cx="883393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0" dirty="0">
                <a:solidFill>
                  <a:schemeClr val="bg1"/>
                </a:solidFill>
              </a:rPr>
              <a:t>Ссылка</a:t>
            </a:r>
            <a:br>
              <a:rPr lang="ru-RU" sz="1000" kern="0" dirty="0">
                <a:solidFill>
                  <a:schemeClr val="bg1"/>
                </a:solidFill>
              </a:rPr>
            </a:br>
            <a:r>
              <a:rPr lang="ru-RU" sz="1000" kern="0" dirty="0">
                <a:solidFill>
                  <a:schemeClr val="bg1"/>
                </a:solidFill>
              </a:rPr>
              <a:t>на файл</a:t>
            </a:r>
          </a:p>
        </p:txBody>
      </p:sp>
      <p:sp>
        <p:nvSpPr>
          <p:cNvPr id="66" name="Прямоугольник 1">
            <a:extLst>
              <a:ext uri="{FF2B5EF4-FFF2-40B4-BE49-F238E27FC236}">
                <a16:creationId xmlns:a16="http://schemas.microsoft.com/office/drawing/2014/main" id="{0D121200-C9B2-FA3B-B3C8-8061DEBC9A56}"/>
              </a:ext>
            </a:extLst>
          </p:cNvPr>
          <p:cNvSpPr/>
          <p:nvPr/>
        </p:nvSpPr>
        <p:spPr>
          <a:xfrm>
            <a:off x="7923256" y="2911653"/>
            <a:ext cx="883393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0" dirty="0">
                <a:solidFill>
                  <a:schemeClr val="bg1"/>
                </a:solidFill>
              </a:rPr>
              <a:t>Загрузка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565448C0-2380-BA27-4AF4-840D5622ADAD}"/>
              </a:ext>
            </a:extLst>
          </p:cNvPr>
          <p:cNvSpPr/>
          <p:nvPr/>
        </p:nvSpPr>
        <p:spPr>
          <a:xfrm>
            <a:off x="9842938" y="2730263"/>
            <a:ext cx="214541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32D0AF"/>
                    </a:gs>
                  </a:gsLst>
                  <a:lin ang="0" scaled="1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7228E75B-6A1B-CC77-1A9C-DD3B5FFE8E07}"/>
              </a:ext>
            </a:extLst>
          </p:cNvPr>
          <p:cNvSpPr/>
          <p:nvPr/>
        </p:nvSpPr>
        <p:spPr>
          <a:xfrm>
            <a:off x="7931819" y="2487312"/>
            <a:ext cx="214541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32D0AF"/>
                    </a:gs>
                  </a:gsLst>
                  <a:lin ang="0" scaled="1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7B57DCD8-6594-4ACA-E1C3-080E27A4FFA5}"/>
              </a:ext>
            </a:extLst>
          </p:cNvPr>
          <p:cNvSpPr/>
          <p:nvPr/>
        </p:nvSpPr>
        <p:spPr>
          <a:xfrm>
            <a:off x="5016246" y="2885198"/>
            <a:ext cx="214541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32D0AF"/>
                    </a:gs>
                  </a:gsLst>
                  <a:lin ang="0" scaled="1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91640876-B676-6935-B42F-90599ECFB372}"/>
              </a:ext>
            </a:extLst>
          </p:cNvPr>
          <p:cNvSpPr/>
          <p:nvPr/>
        </p:nvSpPr>
        <p:spPr>
          <a:xfrm>
            <a:off x="6292596" y="2885198"/>
            <a:ext cx="214541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32D0AF"/>
                    </a:gs>
                  </a:gsLst>
                  <a:lin ang="0" scaled="1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4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3D1839A0-8B69-6355-B9C3-23408701A23F}"/>
              </a:ext>
            </a:extLst>
          </p:cNvPr>
          <p:cNvSpPr/>
          <p:nvPr/>
        </p:nvSpPr>
        <p:spPr>
          <a:xfrm>
            <a:off x="7172833" y="4207692"/>
            <a:ext cx="214541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32D0AF"/>
                    </a:gs>
                  </a:gsLst>
                  <a:lin ang="0" scaled="1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5</a:t>
            </a:r>
          </a:p>
        </p:txBody>
      </p:sp>
      <p:cxnSp>
        <p:nvCxnSpPr>
          <p:cNvPr id="83" name="Connector: Elbow 83">
            <a:extLst>
              <a:ext uri="{FF2B5EF4-FFF2-40B4-BE49-F238E27FC236}">
                <a16:creationId xmlns:a16="http://schemas.microsoft.com/office/drawing/2014/main" id="{0D22379F-D238-0410-E351-3DE1A93F17CA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3385351" y="2189373"/>
            <a:ext cx="1366529" cy="0"/>
          </a:xfrm>
          <a:prstGeom prst="straightConnector1">
            <a:avLst/>
          </a:prstGeom>
          <a:ln w="12700" cap="sq">
            <a:solidFill>
              <a:srgbClr val="556E6E"/>
            </a:solidFill>
            <a:miter lim="800000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: Rounded Corners 114">
            <a:extLst>
              <a:ext uri="{FF2B5EF4-FFF2-40B4-BE49-F238E27FC236}">
                <a16:creationId xmlns:a16="http://schemas.microsoft.com/office/drawing/2014/main" id="{FD2204B6-F07B-4C69-15D8-5B429C158C76}"/>
              </a:ext>
            </a:extLst>
          </p:cNvPr>
          <p:cNvSpPr/>
          <p:nvPr/>
        </p:nvSpPr>
        <p:spPr>
          <a:xfrm>
            <a:off x="1090267" y="1821097"/>
            <a:ext cx="2295084" cy="736704"/>
          </a:xfrm>
          <a:prstGeom prst="roundRect">
            <a:avLst>
              <a:gd name="adj" fmla="val 20263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/>
            <a:endParaRPr lang="ru-RU" sz="1400" kern="0" dirty="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noFill/>
            </a:endParaRPr>
          </a:p>
        </p:txBody>
      </p:sp>
      <p:sp>
        <p:nvSpPr>
          <p:cNvPr id="93" name="Rectangle: Rounded Corners 318">
            <a:extLst>
              <a:ext uri="{FF2B5EF4-FFF2-40B4-BE49-F238E27FC236}">
                <a16:creationId xmlns:a16="http://schemas.microsoft.com/office/drawing/2014/main" id="{B2BCE319-5497-74C4-ADEE-F5101C6174A4}"/>
              </a:ext>
            </a:extLst>
          </p:cNvPr>
          <p:cNvSpPr/>
          <p:nvPr/>
        </p:nvSpPr>
        <p:spPr>
          <a:xfrm>
            <a:off x="8332958" y="3271302"/>
            <a:ext cx="2709691" cy="1973798"/>
          </a:xfrm>
          <a:prstGeom prst="roundRect">
            <a:avLst>
              <a:gd name="adj" fmla="val 9505"/>
            </a:avLst>
          </a:prstGeom>
          <a:gradFill flip="none" rotWithShape="1">
            <a:gsLst>
              <a:gs pos="0">
                <a:srgbClr val="375050">
                  <a:alpha val="35000"/>
                </a:srgbClr>
              </a:gs>
              <a:gs pos="100000">
                <a:srgbClr val="375050">
                  <a:alpha val="20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76007C6-5B3D-858D-F48E-E79FAE83A6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748" y="3728458"/>
            <a:ext cx="2138104" cy="603892"/>
          </a:xfrm>
          <a:prstGeom prst="rect">
            <a:avLst/>
          </a:prstGeom>
        </p:spPr>
      </p:pic>
      <p:sp>
        <p:nvSpPr>
          <p:cNvPr id="9" name="Rectangle: Rounded Corners 157">
            <a:extLst>
              <a:ext uri="{FF2B5EF4-FFF2-40B4-BE49-F238E27FC236}">
                <a16:creationId xmlns:a16="http://schemas.microsoft.com/office/drawing/2014/main" id="{30C1089D-E1E8-B84C-4042-3920F5A3509B}"/>
              </a:ext>
            </a:extLst>
          </p:cNvPr>
          <p:cNvSpPr/>
          <p:nvPr/>
        </p:nvSpPr>
        <p:spPr>
          <a:xfrm rot="16200000">
            <a:off x="9198325" y="2881912"/>
            <a:ext cx="912160" cy="2295085"/>
          </a:xfrm>
          <a:prstGeom prst="roundRect">
            <a:avLst>
              <a:gd name="adj" fmla="val 24521"/>
            </a:avLst>
          </a:prstGeom>
          <a:noFill/>
          <a:ln w="25400">
            <a:gradFill flip="none" rotWithShape="1">
              <a:gsLst>
                <a:gs pos="75000">
                  <a:schemeClr val="accent1"/>
                </a:gs>
                <a:gs pos="0">
                  <a:srgbClr val="BE63F0"/>
                </a:gs>
              </a:gsLst>
              <a:lin ang="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lIns="144000" tIns="36000" rIns="144000" bIns="54000" rtlCol="0" anchor="ctr"/>
          <a:lstStyle/>
          <a:p>
            <a:pPr algn="ctr">
              <a:spcAft>
                <a:spcPts val="1200"/>
              </a:spcAft>
            </a:pPr>
            <a:endParaRPr lang="ru-RU" sz="1400" dirty="0">
              <a:gradFill>
                <a:gsLst>
                  <a:gs pos="75000">
                    <a:schemeClr val="accent1"/>
                  </a:gs>
                  <a:gs pos="0">
                    <a:srgbClr val="BE63F0"/>
                  </a:gs>
                </a:gsLst>
                <a:lin ang="0" scaled="1"/>
              </a:gradFill>
            </a:endParaRPr>
          </a:p>
        </p:txBody>
      </p:sp>
      <p:sp>
        <p:nvSpPr>
          <p:cNvPr id="59" name="Прямоугольник 1">
            <a:extLst>
              <a:ext uri="{FF2B5EF4-FFF2-40B4-BE49-F238E27FC236}">
                <a16:creationId xmlns:a16="http://schemas.microsoft.com/office/drawing/2014/main" id="{4B8CB4D6-EED8-3B74-BFB7-B81F240566BB}"/>
              </a:ext>
            </a:extLst>
          </p:cNvPr>
          <p:cNvSpPr/>
          <p:nvPr/>
        </p:nvSpPr>
        <p:spPr>
          <a:xfrm>
            <a:off x="8789168" y="4805703"/>
            <a:ext cx="1135008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0" dirty="0">
                <a:solidFill>
                  <a:schemeClr val="bg1"/>
                </a:solidFill>
              </a:rPr>
              <a:t>Блокировка файла и ссылки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DBE6C189-E156-8530-C04F-4B24FA9BBA81}"/>
              </a:ext>
            </a:extLst>
          </p:cNvPr>
          <p:cNvSpPr/>
          <p:nvPr/>
        </p:nvSpPr>
        <p:spPr>
          <a:xfrm>
            <a:off x="8506862" y="4744147"/>
            <a:ext cx="214541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32D0AF"/>
                    </a:gs>
                  </a:gsLst>
                  <a:lin ang="0" scaled="1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4715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347440-188C-29F8-EC64-DD2E300842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1605" r="1807" b="160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Shape 1647">
            <a:extLst>
              <a:ext uri="{FF2B5EF4-FFF2-40B4-BE49-F238E27FC236}">
                <a16:creationId xmlns:a16="http://schemas.microsoft.com/office/drawing/2014/main" id="{C58E5CB9-9A08-AC44-C21A-704D6B4367C2}"/>
              </a:ext>
            </a:extLst>
          </p:cNvPr>
          <p:cNvSpPr/>
          <p:nvPr/>
        </p:nvSpPr>
        <p:spPr>
          <a:xfrm>
            <a:off x="887413" y="2874105"/>
            <a:ext cx="10417174" cy="921876"/>
          </a:xfrm>
          <a:prstGeom prst="rect">
            <a:avLst/>
          </a:prstGeom>
          <a:noFill/>
          <a:ln w="3175" cap="flat">
            <a:noFill/>
            <a:miter lim="400000"/>
          </a:ln>
          <a:effectLst>
            <a:outerShdw blurRad="952500" dist="381000" dir="5400000" algn="ctr" rotWithShape="0">
              <a:schemeClr val="tx1">
                <a:alpha val="25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36000" rIns="0" bIns="54000" numCol="1" anchor="ctr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lvl="0" defTabSz="412750" hangingPunct="0">
              <a:lnSpc>
                <a:spcPct val="90000"/>
              </a:lnSpc>
              <a:spcAft>
                <a:spcPts val="4200"/>
              </a:spcAft>
            </a:pPr>
            <a:r>
              <a:rPr lang="en-US" kern="0" dirty="0">
                <a:latin typeface="Kaspersky Sans Display Semibold"/>
              </a:rPr>
              <a:t>KUMA</a:t>
            </a:r>
          </a:p>
        </p:txBody>
      </p:sp>
    </p:spTree>
    <p:extLst>
      <p:ext uri="{BB962C8B-B14F-4D97-AF65-F5344CB8AC3E}">
        <p14:creationId xmlns:p14="http://schemas.microsoft.com/office/powerpoint/2010/main" val="3263961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5324 L 0 -1.11111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Текст 4"/>
          <p:cNvSpPr txBox="1"/>
          <p:nvPr/>
        </p:nvSpPr>
        <p:spPr bwMode="auto">
          <a:xfrm>
            <a:off x="279700" y="146254"/>
            <a:ext cx="10337556" cy="720545"/>
          </a:xfrm>
          <a:prstGeom prst="rect">
            <a:avLst/>
          </a:prstGeom>
          <a:noFill/>
        </p:spPr>
        <p:txBody>
          <a:bodyPr/>
          <a:lstStyle>
            <a:lvl1pPr marL="0" indent="0" algn="l" defTabSz="914400">
              <a:spcBef>
                <a:spcPts val="0"/>
              </a:spcBef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/>
                <a:ea typeface="+mn-ea"/>
                <a:cs typeface="+mn-cs"/>
              </a:defRPr>
            </a:lvl1pPr>
            <a:lvl2pPr marL="0" indent="0" algn="l" defTabSz="914400">
              <a:spcBef>
                <a:spcPts val="0"/>
              </a:spcBef>
              <a:buFont typeface="Arial"/>
              <a:buNone/>
              <a:defRPr sz="1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>
              <a:spcBef>
                <a:spcPts val="0"/>
              </a:spcBef>
              <a:buFont typeface="Arial"/>
              <a:buNone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>
              <a:spcBef>
                <a:spcPts val="0"/>
              </a:spcBef>
              <a:buFont typeface="Arial"/>
              <a:buNone/>
              <a:defRPr sz="1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>
              <a:spcBef>
                <a:spcPts val="0"/>
              </a:spcBef>
              <a:buFont typeface="Arial"/>
              <a:buNone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defRPr/>
            </a:pPr>
            <a:br>
              <a:rPr lang="en-US" sz="20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 Semibold"/>
                <a:ea typeface="Arial"/>
                <a:cs typeface="Arial"/>
              </a:rPr>
            </a:br>
            <a:r>
              <a:rPr lang="ru-RU" sz="20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 Semibold"/>
                <a:ea typeface="Arial"/>
                <a:cs typeface="Arial"/>
              </a:rPr>
              <a:t>Архитектура </a:t>
            </a:r>
            <a:r>
              <a:rPr lang="en-US" sz="20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 Semibold"/>
                <a:ea typeface="Arial"/>
                <a:cs typeface="Arial"/>
              </a:rPr>
              <a:t>KUMA</a:t>
            </a:r>
            <a:endParaRPr/>
          </a:p>
        </p:txBody>
      </p:sp>
      <p:sp>
        <p:nvSpPr>
          <p:cNvPr id="6" name="Rectangle: Rounded Corners 69"/>
          <p:cNvSpPr/>
          <p:nvPr/>
        </p:nvSpPr>
        <p:spPr bwMode="auto">
          <a:xfrm>
            <a:off x="9177866" y="2701066"/>
            <a:ext cx="1819178" cy="2216384"/>
          </a:xfrm>
          <a:prstGeom prst="roundRect">
            <a:avLst>
              <a:gd name="adj" fmla="val 10966"/>
            </a:avLst>
          </a:prstGeom>
          <a:noFill/>
          <a:ln w="25400">
            <a:gradFill>
              <a:gsLst>
                <a:gs pos="0">
                  <a:srgbClr val="BE63F0"/>
                </a:gs>
                <a:gs pos="75000">
                  <a:schemeClr val="accent1"/>
                </a:gs>
              </a:gsLst>
              <a:lin ang="0" scaled="1"/>
            </a:gradFill>
          </a:ln>
          <a:effectLst/>
        </p:spPr>
        <p:style>
          <a:lnRef idx="0">
            <a:srgbClr val="000000"/>
          </a:lnRef>
          <a:fillRef idx="3">
            <a:srgbClr val="000000"/>
          </a:fillRef>
          <a:effectRef idx="2">
            <a:srgbClr val="000000"/>
          </a:effectRef>
          <a:fontRef idx="minor">
            <a:schemeClr val="lt1"/>
          </a:fontRef>
        </p:style>
        <p:txBody>
          <a:bodyPr spcFirstLastPara="0" vert="horz" wrap="square" lIns="216000" tIns="756000" rIns="216000" bIns="54000" numCol="1" spcCol="1270" anchor="ctr" anchorCtr="0">
            <a:noAutofit/>
          </a:bodyPr>
          <a:lstStyle/>
          <a:p>
            <a:pPr marL="0" marR="0" lvl="0" indent="0" algn="ctr" defTabSz="121914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Хранилище</a:t>
            </a:r>
            <a:endParaRPr/>
          </a:p>
        </p:txBody>
      </p:sp>
      <p:pic>
        <p:nvPicPr>
          <p:cNvPr id="8" name="Graphic 7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863306" y="3208221"/>
            <a:ext cx="448298" cy="570560"/>
          </a:xfrm>
          <a:prstGeom prst="rect">
            <a:avLst/>
          </a:prstGeom>
        </p:spPr>
      </p:pic>
      <p:sp>
        <p:nvSpPr>
          <p:cNvPr id="9" name="Rectangle: Rounded Corners 157"/>
          <p:cNvSpPr/>
          <p:nvPr/>
        </p:nvSpPr>
        <p:spPr bwMode="auto">
          <a:xfrm>
            <a:off x="888774" y="5328197"/>
            <a:ext cx="10108268" cy="643978"/>
          </a:xfrm>
          <a:prstGeom prst="roundRect">
            <a:avLst>
              <a:gd name="adj" fmla="val 16487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ru-RU" sz="140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solidFill>
                <a:srgbClr val="FFFFFF"/>
              </a:solidFill>
              <a:latin typeface="Kaspersky Sans Display"/>
            </a:endParaRPr>
          </a:p>
        </p:txBody>
      </p:sp>
      <p:sp>
        <p:nvSpPr>
          <p:cNvPr id="12" name="Прямоугольник 71"/>
          <p:cNvSpPr/>
          <p:nvPr/>
        </p:nvSpPr>
        <p:spPr bwMode="auto">
          <a:xfrm>
            <a:off x="991024" y="5485421"/>
            <a:ext cx="1679567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37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Источники данных</a:t>
            </a:r>
            <a:endParaRPr/>
          </a:p>
        </p:txBody>
      </p:sp>
      <p:cxnSp>
        <p:nvCxnSpPr>
          <p:cNvPr id="13" name="Straight Connector 183"/>
          <p:cNvCxnSpPr>
            <a:cxnSpLocks/>
            <a:stCxn id="44" idx="0"/>
            <a:endCxn id="6" idx="0"/>
          </p:cNvCxnSpPr>
          <p:nvPr/>
        </p:nvCxnSpPr>
        <p:spPr bwMode="auto">
          <a:xfrm rot="5400000" flipH="1" flipV="1">
            <a:off x="6987478" y="-398910"/>
            <a:ext cx="12700" cy="6199952"/>
          </a:xfrm>
          <a:prstGeom prst="bentConnector3">
            <a:avLst>
              <a:gd name="adj1" fmla="val 2769228"/>
            </a:avLst>
          </a:prstGeom>
          <a:ln w="12700">
            <a:solidFill>
              <a:srgbClr val="556E6E"/>
            </a:solidFill>
            <a:prstDash val="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86"/>
          <p:cNvCxnSpPr>
            <a:cxnSpLocks/>
          </p:cNvCxnSpPr>
          <p:nvPr/>
        </p:nvCxnSpPr>
        <p:spPr bwMode="auto">
          <a:xfrm flipH="1">
            <a:off x="4785983" y="4055389"/>
            <a:ext cx="1280795" cy="0"/>
          </a:xfrm>
          <a:prstGeom prst="line">
            <a:avLst/>
          </a:prstGeom>
          <a:ln w="12700">
            <a:solidFill>
              <a:srgbClr val="556E6E"/>
            </a:solidFill>
            <a:prstDash val="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87"/>
          <p:cNvCxnSpPr>
            <a:cxnSpLocks/>
          </p:cNvCxnSpPr>
          <p:nvPr/>
        </p:nvCxnSpPr>
        <p:spPr bwMode="auto">
          <a:xfrm>
            <a:off x="7885958" y="4055389"/>
            <a:ext cx="1280799" cy="0"/>
          </a:xfrm>
          <a:prstGeom prst="line">
            <a:avLst/>
          </a:prstGeom>
          <a:ln w="12700">
            <a:solidFill>
              <a:srgbClr val="556E6E"/>
            </a:solidFill>
            <a:prstDash val="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14"/>
          <p:cNvSpPr/>
          <p:nvPr/>
        </p:nvSpPr>
        <p:spPr bwMode="auto">
          <a:xfrm rot="10800000" flipV="1">
            <a:off x="7936224" y="3552216"/>
            <a:ext cx="1454648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315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defRPr/>
            </a:pPr>
            <a:r>
              <a:rPr lang="ru-RU" sz="900" b="0" i="0" u="none" strike="noStrike" cap="none" spc="0">
                <a:ln>
                  <a:noFill/>
                </a:ln>
                <a:solidFill>
                  <a:srgbClr val="556E6E"/>
                </a:solidFill>
                <a:latin typeface="Kaspersky Sans Display"/>
                <a:ea typeface="Arial"/>
                <a:cs typeface="Arial"/>
              </a:rPr>
              <a:t>Нормализованные</a:t>
            </a:r>
            <a:br>
              <a:rPr lang="ru-RU" sz="900" b="0" i="0" u="none" strike="noStrike" cap="none" spc="0">
                <a:ln>
                  <a:noFill/>
                </a:ln>
                <a:solidFill>
                  <a:srgbClr val="556E6E"/>
                </a:solidFill>
                <a:latin typeface="Kaspersky Sans Display"/>
                <a:ea typeface="Arial"/>
                <a:cs typeface="Arial"/>
              </a:rPr>
            </a:br>
            <a:r>
              <a:rPr lang="ru-RU" sz="900" b="0" i="0" u="none" strike="noStrike" cap="none" spc="0">
                <a:ln>
                  <a:noFill/>
                </a:ln>
                <a:solidFill>
                  <a:srgbClr val="556E6E"/>
                </a:solidFill>
                <a:latin typeface="Kaspersky Sans Display"/>
                <a:ea typeface="Arial"/>
                <a:cs typeface="Arial"/>
              </a:rPr>
              <a:t>и «сырые» данные</a:t>
            </a:r>
            <a:endParaRPr/>
          </a:p>
        </p:txBody>
      </p:sp>
      <p:sp>
        <p:nvSpPr>
          <p:cNvPr id="17" name="Прямоугольник 114"/>
          <p:cNvSpPr/>
          <p:nvPr/>
        </p:nvSpPr>
        <p:spPr bwMode="auto">
          <a:xfrm rot="10800000" flipV="1">
            <a:off x="4829364" y="3552216"/>
            <a:ext cx="1264393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315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defRPr/>
            </a:pPr>
            <a:r>
              <a:rPr lang="ru-RU" sz="900" b="0" i="0" u="none" strike="noStrike" cap="none" spc="0">
                <a:ln>
                  <a:noFill/>
                </a:ln>
                <a:solidFill>
                  <a:srgbClr val="556E6E"/>
                </a:solidFill>
                <a:latin typeface="Kaspersky Sans Display"/>
                <a:ea typeface="Arial"/>
                <a:cs typeface="Arial"/>
              </a:rPr>
              <a:t>Нормализованные данные</a:t>
            </a:r>
            <a:endParaRPr/>
          </a:p>
        </p:txBody>
      </p:sp>
      <p:sp>
        <p:nvSpPr>
          <p:cNvPr id="18" name="Прямоугольник 114"/>
          <p:cNvSpPr/>
          <p:nvPr/>
        </p:nvSpPr>
        <p:spPr bwMode="auto">
          <a:xfrm rot="10800000" flipV="1">
            <a:off x="7003313" y="5019127"/>
            <a:ext cx="3248401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315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defRPr/>
            </a:pPr>
            <a:r>
              <a:rPr lang="ru-RU" sz="900" b="0" i="0" u="none" strike="noStrike" cap="none" spc="0">
                <a:ln>
                  <a:noFill/>
                </a:ln>
                <a:solidFill>
                  <a:srgbClr val="556E6E"/>
                </a:solidFill>
                <a:latin typeface="Kaspersky Sans Display"/>
                <a:ea typeface="Arial"/>
                <a:cs typeface="Arial"/>
              </a:rPr>
              <a:t>Cбор данных (пассивный / активный режим)</a:t>
            </a:r>
            <a:endParaRPr/>
          </a:p>
        </p:txBody>
      </p:sp>
      <p:cxnSp>
        <p:nvCxnSpPr>
          <p:cNvPr id="19" name="Straight Connector 91"/>
          <p:cNvCxnSpPr>
            <a:cxnSpLocks/>
          </p:cNvCxnSpPr>
          <p:nvPr/>
        </p:nvCxnSpPr>
        <p:spPr bwMode="auto">
          <a:xfrm flipV="1">
            <a:off x="6995863" y="4917451"/>
            <a:ext cx="0" cy="384878"/>
          </a:xfrm>
          <a:prstGeom prst="line">
            <a:avLst/>
          </a:prstGeom>
          <a:ln w="12700">
            <a:solidFill>
              <a:srgbClr val="556E6E"/>
            </a:solidFill>
            <a:prstDash val="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14"/>
          <p:cNvSpPr/>
          <p:nvPr/>
        </p:nvSpPr>
        <p:spPr bwMode="auto">
          <a:xfrm rot="10800000" flipV="1">
            <a:off x="8356919" y="2375862"/>
            <a:ext cx="1894795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315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defRPr/>
            </a:pPr>
            <a:r>
              <a:rPr lang="ru-RU" sz="900" b="0" i="0" u="none" strike="noStrike" cap="none" spc="0">
                <a:ln>
                  <a:noFill/>
                </a:ln>
                <a:solidFill>
                  <a:srgbClr val="556E6E"/>
                </a:solidFill>
                <a:latin typeface="Kaspersky Sans Display"/>
                <a:ea typeface="Arial"/>
                <a:cs typeface="Arial"/>
              </a:rPr>
              <a:t>Скоррелированные события</a:t>
            </a:r>
            <a:endParaRPr/>
          </a:p>
        </p:txBody>
      </p:sp>
      <p:sp>
        <p:nvSpPr>
          <p:cNvPr id="21" name="Прямоугольник 71"/>
          <p:cNvSpPr/>
          <p:nvPr/>
        </p:nvSpPr>
        <p:spPr bwMode="auto">
          <a:xfrm>
            <a:off x="3344093" y="1312620"/>
            <a:ext cx="2405394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37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Оповещения и реагирование</a:t>
            </a:r>
            <a:endParaRPr/>
          </a:p>
        </p:txBody>
      </p:sp>
      <p:sp>
        <p:nvSpPr>
          <p:cNvPr id="22" name="Прямоугольник 71"/>
          <p:cNvSpPr/>
          <p:nvPr/>
        </p:nvSpPr>
        <p:spPr bwMode="auto">
          <a:xfrm>
            <a:off x="5936700" y="1324313"/>
            <a:ext cx="1416084" cy="2536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37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Инвентаризация</a:t>
            </a:r>
            <a:endParaRPr/>
          </a:p>
        </p:txBody>
      </p:sp>
      <p:sp>
        <p:nvSpPr>
          <p:cNvPr id="23" name="Прямоугольник 71"/>
          <p:cNvSpPr/>
          <p:nvPr/>
        </p:nvSpPr>
        <p:spPr bwMode="auto">
          <a:xfrm>
            <a:off x="8331717" y="1324313"/>
            <a:ext cx="1416084" cy="2536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37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Обогащение</a:t>
            </a:r>
            <a:endParaRPr/>
          </a:p>
        </p:txBody>
      </p:sp>
      <p:sp>
        <p:nvSpPr>
          <p:cNvPr id="25" name="Прямоугольник 71"/>
          <p:cNvSpPr/>
          <p:nvPr/>
        </p:nvSpPr>
        <p:spPr bwMode="auto">
          <a:xfrm>
            <a:off x="9032765" y="5511413"/>
            <a:ext cx="1190946" cy="23405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37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Рабочие места</a:t>
            </a:r>
            <a:endParaRPr/>
          </a:p>
        </p:txBody>
      </p:sp>
      <p:sp>
        <p:nvSpPr>
          <p:cNvPr id="26" name="Rectangle: Rounded Corners 80"/>
          <p:cNvSpPr/>
          <p:nvPr/>
        </p:nvSpPr>
        <p:spPr bwMode="auto">
          <a:xfrm>
            <a:off x="8542224" y="5411475"/>
            <a:ext cx="1802099" cy="466328"/>
          </a:xfrm>
          <a:prstGeom prst="roundRect">
            <a:avLst>
              <a:gd name="adj" fmla="val 24672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200" b="0" i="0" u="none" strike="noStrike" cap="none" spc="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solidFill>
                <a:srgbClr val="FFFFFF"/>
              </a:solidFill>
              <a:latin typeface="Kaspersky Sans Display"/>
              <a:ea typeface="Arial"/>
              <a:cs typeface="Arial"/>
            </a:endParaRPr>
          </a:p>
        </p:txBody>
      </p:sp>
      <p:sp>
        <p:nvSpPr>
          <p:cNvPr id="27" name="Прямоугольник 71"/>
          <p:cNvSpPr/>
          <p:nvPr/>
        </p:nvSpPr>
        <p:spPr bwMode="auto">
          <a:xfrm>
            <a:off x="4193714" y="5511413"/>
            <a:ext cx="1055054" cy="23405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37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Приложения</a:t>
            </a:r>
            <a:endParaRPr/>
          </a:p>
        </p:txBody>
      </p:sp>
      <p:sp>
        <p:nvSpPr>
          <p:cNvPr id="28" name="Rectangle: Rounded Corners 84"/>
          <p:cNvSpPr/>
          <p:nvPr/>
        </p:nvSpPr>
        <p:spPr bwMode="auto">
          <a:xfrm>
            <a:off x="3703176" y="5411475"/>
            <a:ext cx="1729557" cy="466328"/>
          </a:xfrm>
          <a:prstGeom prst="roundRect">
            <a:avLst>
              <a:gd name="adj" fmla="val 27123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200" b="0" i="0" u="none" strike="noStrike" cap="none" spc="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solidFill>
                <a:srgbClr val="FFFFFF"/>
              </a:solidFill>
              <a:latin typeface="Kaspersky Sans Display"/>
              <a:ea typeface="Arial"/>
              <a:cs typeface="Arial"/>
            </a:endParaRPr>
          </a:p>
        </p:txBody>
      </p:sp>
      <p:sp>
        <p:nvSpPr>
          <p:cNvPr id="29" name="Прямоугольник 71"/>
          <p:cNvSpPr/>
          <p:nvPr/>
        </p:nvSpPr>
        <p:spPr bwMode="auto">
          <a:xfrm>
            <a:off x="6613239" y="5497633"/>
            <a:ext cx="1193587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37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Сетевые СЗИ</a:t>
            </a:r>
            <a:endParaRPr/>
          </a:p>
        </p:txBody>
      </p:sp>
      <p:sp>
        <p:nvSpPr>
          <p:cNvPr id="30" name="Rectangle: Rounded Corners 93"/>
          <p:cNvSpPr/>
          <p:nvPr/>
        </p:nvSpPr>
        <p:spPr bwMode="auto">
          <a:xfrm>
            <a:off x="6122700" y="5411475"/>
            <a:ext cx="1729557" cy="466328"/>
          </a:xfrm>
          <a:prstGeom prst="roundRect">
            <a:avLst>
              <a:gd name="adj" fmla="val 22221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200" b="0" i="0" u="none" strike="noStrike" cap="none" spc="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solidFill>
                <a:srgbClr val="FFFFFF"/>
              </a:solidFill>
              <a:latin typeface="Kaspersky Sans Display"/>
              <a:ea typeface="Arial"/>
              <a:cs typeface="Arial"/>
            </a:endParaRPr>
          </a:p>
        </p:txBody>
      </p:sp>
      <p:sp>
        <p:nvSpPr>
          <p:cNvPr id="38" name="Прямоугольник 71"/>
          <p:cNvSpPr/>
          <p:nvPr/>
        </p:nvSpPr>
        <p:spPr bwMode="auto">
          <a:xfrm>
            <a:off x="1199402" y="4657581"/>
            <a:ext cx="1542098" cy="225431"/>
          </a:xfrm>
          <a:prstGeom prst="rect">
            <a:avLst/>
          </a:prstGeom>
          <a:noFill/>
        </p:spPr>
        <p:txBody>
          <a:bodyPr wrap="square" lIns="18000" rIns="18000" anchor="ctr">
            <a:spAutoFit/>
          </a:bodyPr>
          <a:lstStyle/>
          <a:p>
            <a:pPr marL="0" marR="0" lvl="0" indent="0" algn="l" defTabSz="91437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556E6E"/>
                </a:solidFill>
                <a:latin typeface="Kaspersky Sans Display"/>
                <a:ea typeface="Arial"/>
                <a:cs typeface="Arial"/>
              </a:rPr>
              <a:t>Веб-интерфейс</a:t>
            </a:r>
            <a:endParaRPr/>
          </a:p>
        </p:txBody>
      </p:sp>
      <p:grpSp>
        <p:nvGrpSpPr>
          <p:cNvPr id="39" name="Group 112"/>
          <p:cNvGrpSpPr/>
          <p:nvPr/>
        </p:nvGrpSpPr>
        <p:grpSpPr bwMode="auto">
          <a:xfrm>
            <a:off x="916404" y="1349247"/>
            <a:ext cx="1347485" cy="211343"/>
            <a:chOff x="1238784" y="1485742"/>
            <a:chExt cx="1471745" cy="230832"/>
          </a:xfrm>
        </p:grpSpPr>
        <p:sp>
          <p:nvSpPr>
            <p:cNvPr id="40" name="Прямоугольник 114"/>
            <p:cNvSpPr/>
            <p:nvPr/>
          </p:nvSpPr>
          <p:spPr bwMode="auto">
            <a:xfrm rot="10800000" flipV="1">
              <a:off x="1490190" y="1485742"/>
              <a:ext cx="1220339" cy="230832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pPr marL="0" marR="0" lvl="0" indent="0" algn="l" defTabSz="914315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defRPr/>
              </a:pPr>
              <a:r>
                <a:rPr lang="ru-RU" sz="9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Взаимодействие</a:t>
              </a:r>
              <a:endParaRPr/>
            </a:p>
          </p:txBody>
        </p:sp>
        <p:sp>
          <p:nvSpPr>
            <p:cNvPr id="41" name="Rectangle: Rounded Corners 114"/>
            <p:cNvSpPr/>
            <p:nvPr/>
          </p:nvSpPr>
          <p:spPr bwMode="auto">
            <a:xfrm>
              <a:off x="1238784" y="1545890"/>
              <a:ext cx="238090" cy="12142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5400">
              <a:gradFill>
                <a:gsLst>
                  <a:gs pos="0">
                    <a:srgbClr val="BE63F0"/>
                  </a:gs>
                  <a:gs pos="75000">
                    <a:schemeClr val="accent1"/>
                  </a:gs>
                </a:gsLst>
                <a:lin ang="0" scaled="1"/>
              </a:gradFill>
            </a:ln>
            <a:effectLst/>
          </p:spPr>
          <p:style>
            <a:lnRef idx="0">
              <a:srgbClr val="000000"/>
            </a:lnRef>
            <a:fillRef idx="3">
              <a:srgbClr val="000000"/>
            </a:fillRef>
            <a:effectRef idx="2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0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endParaRPr>
            </a:p>
          </p:txBody>
        </p:sp>
      </p:grpSp>
      <p:sp>
        <p:nvSpPr>
          <p:cNvPr id="44" name="Rectangle: Rounded Corners 72"/>
          <p:cNvSpPr/>
          <p:nvPr/>
        </p:nvSpPr>
        <p:spPr bwMode="auto">
          <a:xfrm>
            <a:off x="2977913" y="2701066"/>
            <a:ext cx="1819178" cy="2216384"/>
          </a:xfrm>
          <a:prstGeom prst="roundRect">
            <a:avLst>
              <a:gd name="adj" fmla="val 10966"/>
            </a:avLst>
          </a:prstGeom>
          <a:noFill/>
          <a:ln w="25400">
            <a:gradFill>
              <a:gsLst>
                <a:gs pos="0">
                  <a:srgbClr val="BE63F0"/>
                </a:gs>
                <a:gs pos="75000">
                  <a:schemeClr val="accent1"/>
                </a:gs>
              </a:gsLst>
              <a:lin ang="0" scaled="1"/>
            </a:gradFill>
          </a:ln>
          <a:effectLst/>
        </p:spPr>
        <p:style>
          <a:lnRef idx="0">
            <a:srgbClr val="000000"/>
          </a:lnRef>
          <a:fillRef idx="3">
            <a:srgbClr val="000000"/>
          </a:fillRef>
          <a:effectRef idx="2">
            <a:srgbClr val="000000"/>
          </a:effectRef>
          <a:fontRef idx="minor">
            <a:schemeClr val="lt1"/>
          </a:fontRef>
        </p:style>
        <p:txBody>
          <a:bodyPr spcFirstLastPara="0" vert="horz" wrap="square" lIns="216000" tIns="756000" rIns="216000" bIns="54000" numCol="1" spcCol="1270" anchor="ctr" anchorCtr="0">
            <a:noAutofit/>
          </a:bodyPr>
          <a:lstStyle/>
          <a:p>
            <a:pPr marL="0" marR="0" lvl="0" indent="0" algn="ctr" defTabSz="121914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Коррелятор</a:t>
            </a:r>
            <a:endParaRPr/>
          </a:p>
        </p:txBody>
      </p:sp>
      <p:sp>
        <p:nvSpPr>
          <p:cNvPr id="47" name="Rectangle: Rounded Corners 115"/>
          <p:cNvSpPr/>
          <p:nvPr/>
        </p:nvSpPr>
        <p:spPr bwMode="auto">
          <a:xfrm>
            <a:off x="2877825" y="2999180"/>
            <a:ext cx="217988" cy="111168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5400">
            <a:gradFill>
              <a:gsLst>
                <a:gs pos="0">
                  <a:srgbClr val="BE63F0"/>
                </a:gs>
                <a:gs pos="75000">
                  <a:schemeClr val="accent1"/>
                </a:gs>
              </a:gsLst>
              <a:lin ang="0" scaled="1"/>
            </a:gradFill>
          </a:ln>
          <a:effectLst/>
        </p:spPr>
        <p:style>
          <a:lnRef idx="0">
            <a:srgbClr val="000000"/>
          </a:lnRef>
          <a:fillRef idx="3">
            <a:srgbClr val="000000"/>
          </a:fillRef>
          <a:effectRef idx="2">
            <a:srgbClr val="000000"/>
          </a:effectRef>
          <a:fontRef idx="minor">
            <a:schemeClr val="lt1"/>
          </a:fontRef>
        </p:style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00" b="0" i="0" u="none" strike="noStrike" cap="none" spc="0">
              <a:ln>
                <a:noFill/>
              </a:ln>
              <a:solidFill>
                <a:srgbClr val="FFFFFF"/>
              </a:solidFill>
              <a:latin typeface="Kaspersky Sans Display"/>
              <a:ea typeface="Arial"/>
              <a:cs typeface="Arial"/>
            </a:endParaRPr>
          </a:p>
        </p:txBody>
      </p:sp>
      <p:sp>
        <p:nvSpPr>
          <p:cNvPr id="50" name="Rectangle: Rounded Corners 66"/>
          <p:cNvSpPr/>
          <p:nvPr/>
        </p:nvSpPr>
        <p:spPr bwMode="auto">
          <a:xfrm>
            <a:off x="6077889" y="2701066"/>
            <a:ext cx="1819178" cy="2216384"/>
          </a:xfrm>
          <a:prstGeom prst="roundRect">
            <a:avLst>
              <a:gd name="adj" fmla="val 10966"/>
            </a:avLst>
          </a:prstGeom>
          <a:noFill/>
          <a:ln w="25400">
            <a:gradFill>
              <a:gsLst>
                <a:gs pos="0">
                  <a:srgbClr val="BE63F0"/>
                </a:gs>
                <a:gs pos="75000">
                  <a:schemeClr val="accent1"/>
                </a:gs>
              </a:gsLst>
              <a:lin ang="0" scaled="1"/>
            </a:gradFill>
          </a:ln>
          <a:effectLst/>
        </p:spPr>
        <p:style>
          <a:lnRef idx="0">
            <a:srgbClr val="000000"/>
          </a:lnRef>
          <a:fillRef idx="3">
            <a:srgbClr val="000000"/>
          </a:fillRef>
          <a:effectRef idx="2">
            <a:srgbClr val="000000"/>
          </a:effectRef>
          <a:fontRef idx="minor">
            <a:schemeClr val="lt1"/>
          </a:fontRef>
        </p:style>
        <p:txBody>
          <a:bodyPr spcFirstLastPara="0" vert="horz" wrap="square" lIns="216000" tIns="756000" rIns="216000" bIns="54000" numCol="1" spcCol="1270" anchor="ctr" anchorCtr="0">
            <a:noAutofit/>
          </a:bodyPr>
          <a:lstStyle/>
          <a:p>
            <a:pPr marL="0" marR="0" lvl="0" indent="0" algn="ctr" defTabSz="121914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Коллектор</a:t>
            </a:r>
            <a:endParaRPr/>
          </a:p>
        </p:txBody>
      </p:sp>
      <p:sp>
        <p:nvSpPr>
          <p:cNvPr id="53" name="Rectangle: Rounded Corners 116"/>
          <p:cNvSpPr/>
          <p:nvPr/>
        </p:nvSpPr>
        <p:spPr bwMode="auto">
          <a:xfrm>
            <a:off x="5977801" y="2999180"/>
            <a:ext cx="217988" cy="111168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5400">
            <a:gradFill>
              <a:gsLst>
                <a:gs pos="0">
                  <a:srgbClr val="BE63F0"/>
                </a:gs>
                <a:gs pos="75000">
                  <a:schemeClr val="accent1"/>
                </a:gs>
              </a:gsLst>
              <a:lin ang="0" scaled="1"/>
            </a:gradFill>
          </a:ln>
          <a:effectLst/>
        </p:spPr>
        <p:style>
          <a:lnRef idx="0">
            <a:srgbClr val="000000"/>
          </a:lnRef>
          <a:fillRef idx="3">
            <a:srgbClr val="000000"/>
          </a:fillRef>
          <a:effectRef idx="2">
            <a:srgbClr val="000000"/>
          </a:effectRef>
          <a:fontRef idx="minor">
            <a:schemeClr val="lt1"/>
          </a:fontRef>
        </p:style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00" b="0" i="0" u="none" strike="noStrike" cap="none" spc="0">
              <a:ln>
                <a:noFill/>
              </a:ln>
              <a:solidFill>
                <a:srgbClr val="FFFFFF"/>
              </a:solidFill>
              <a:latin typeface="Kaspersky Sans Display"/>
              <a:ea typeface="Arial"/>
              <a:cs typeface="Arial"/>
            </a:endParaRPr>
          </a:p>
        </p:txBody>
      </p:sp>
      <p:sp>
        <p:nvSpPr>
          <p:cNvPr id="55" name="Rectangle: Rounded Corners 77"/>
          <p:cNvSpPr/>
          <p:nvPr/>
        </p:nvSpPr>
        <p:spPr bwMode="auto">
          <a:xfrm>
            <a:off x="2966869" y="1594079"/>
            <a:ext cx="7342069" cy="60908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400" b="0" i="0" u="none" strike="noStrike" cap="none" spc="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solidFill>
                <a:srgbClr val="FFFFFF"/>
              </a:solidFill>
              <a:latin typeface="Kaspersky Sans Display"/>
              <a:ea typeface="Arial"/>
              <a:cs typeface="Arial"/>
            </a:endParaRPr>
          </a:p>
        </p:txBody>
      </p:sp>
      <p:sp>
        <p:nvSpPr>
          <p:cNvPr id="56" name="Прямоугольник 71"/>
          <p:cNvSpPr/>
          <p:nvPr/>
        </p:nvSpPr>
        <p:spPr bwMode="auto">
          <a:xfrm>
            <a:off x="3550723" y="1774887"/>
            <a:ext cx="599233" cy="2254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37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lang="en-US" sz="10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SMTP</a:t>
            </a:r>
            <a:endParaRPr/>
          </a:p>
        </p:txBody>
      </p:sp>
      <p:sp>
        <p:nvSpPr>
          <p:cNvPr id="57" name="Прямоугольник 71"/>
          <p:cNvSpPr/>
          <p:nvPr/>
        </p:nvSpPr>
        <p:spPr bwMode="auto">
          <a:xfrm>
            <a:off x="4537366" y="1704439"/>
            <a:ext cx="1041923" cy="366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37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Действия по реагированию</a:t>
            </a:r>
            <a:endParaRPr/>
          </a:p>
        </p:txBody>
      </p:sp>
      <p:sp>
        <p:nvSpPr>
          <p:cNvPr id="59" name="Прямоугольник 71"/>
          <p:cNvSpPr/>
          <p:nvPr/>
        </p:nvSpPr>
        <p:spPr bwMode="auto">
          <a:xfrm>
            <a:off x="9603065" y="1704439"/>
            <a:ext cx="519681" cy="366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37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lang="en-US" sz="10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DNS, LDAP</a:t>
            </a:r>
            <a:endParaRPr/>
          </a:p>
        </p:txBody>
      </p:sp>
      <p:cxnSp>
        <p:nvCxnSpPr>
          <p:cNvPr id="61" name="Straight Connector 105"/>
          <p:cNvCxnSpPr>
            <a:cxnSpLocks/>
          </p:cNvCxnSpPr>
          <p:nvPr/>
        </p:nvCxnSpPr>
        <p:spPr bwMode="auto">
          <a:xfrm flipV="1">
            <a:off x="5690342" y="1702506"/>
            <a:ext cx="0" cy="392230"/>
          </a:xfrm>
          <a:prstGeom prst="line">
            <a:avLst/>
          </a:prstGeom>
          <a:ln w="12700">
            <a:solidFill>
              <a:schemeClr val="accent3"/>
            </a:solidFill>
            <a:prstDash val="solid"/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106"/>
          <p:cNvCxnSpPr>
            <a:cxnSpLocks/>
          </p:cNvCxnSpPr>
          <p:nvPr/>
        </p:nvCxnSpPr>
        <p:spPr bwMode="auto">
          <a:xfrm flipV="1">
            <a:off x="7488018" y="1702506"/>
            <a:ext cx="0" cy="392230"/>
          </a:xfrm>
          <a:prstGeom prst="line">
            <a:avLst/>
          </a:prstGeom>
          <a:ln w="12700">
            <a:solidFill>
              <a:schemeClr val="accent3"/>
            </a:solidFill>
            <a:prstDash val="solid"/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: Rounded Corners 111"/>
          <p:cNvSpPr/>
          <p:nvPr/>
        </p:nvSpPr>
        <p:spPr bwMode="auto">
          <a:xfrm>
            <a:off x="2857873" y="1843037"/>
            <a:ext cx="217988" cy="111168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5400">
            <a:gradFill>
              <a:gsLst>
                <a:gs pos="0">
                  <a:srgbClr val="BE63F0"/>
                </a:gs>
                <a:gs pos="75000">
                  <a:schemeClr val="accent1"/>
                </a:gs>
              </a:gsLst>
              <a:lin ang="0" scaled="1"/>
            </a:gradFill>
          </a:ln>
          <a:effectLst/>
        </p:spPr>
        <p:style>
          <a:lnRef idx="0">
            <a:srgbClr val="000000"/>
          </a:lnRef>
          <a:fillRef idx="3">
            <a:srgbClr val="000000"/>
          </a:fillRef>
          <a:effectRef idx="2">
            <a:srgbClr val="000000"/>
          </a:effectRef>
          <a:fontRef idx="minor">
            <a:schemeClr val="lt1"/>
          </a:fontRef>
        </p:style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00" b="0" i="0" u="none" strike="noStrike" cap="none" spc="0">
              <a:ln>
                <a:noFill/>
              </a:ln>
              <a:solidFill>
                <a:srgbClr val="FFFFFF"/>
              </a:solidFill>
              <a:latin typeface="Kaspersky Sans Display"/>
              <a:ea typeface="Arial"/>
              <a:cs typeface="Arial"/>
            </a:endParaRPr>
          </a:p>
        </p:txBody>
      </p:sp>
      <p:pic>
        <p:nvPicPr>
          <p:cNvPr id="65" name="Graphic 11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973626" y="1702400"/>
            <a:ext cx="1195669" cy="392230"/>
          </a:xfrm>
          <a:prstGeom prst="rect">
            <a:avLst/>
          </a:prstGeom>
        </p:spPr>
      </p:pic>
      <p:pic>
        <p:nvPicPr>
          <p:cNvPr id="66" name="Graphic 11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771301" y="1702400"/>
            <a:ext cx="1315868" cy="392230"/>
          </a:xfrm>
          <a:prstGeom prst="rect">
            <a:avLst/>
          </a:prstGeom>
        </p:spPr>
      </p:pic>
      <p:grpSp>
        <p:nvGrpSpPr>
          <p:cNvPr id="75" name="Группа 74"/>
          <p:cNvGrpSpPr/>
          <p:nvPr/>
        </p:nvGrpSpPr>
        <p:grpSpPr bwMode="auto">
          <a:xfrm>
            <a:off x="885950" y="2705587"/>
            <a:ext cx="2091962" cy="1484788"/>
            <a:chOff x="885950" y="2705587"/>
            <a:chExt cx="2091962" cy="1484788"/>
          </a:xfrm>
        </p:grpSpPr>
        <p:cxnSp>
          <p:nvCxnSpPr>
            <p:cNvPr id="10" name="Straight Connector 75"/>
            <p:cNvCxnSpPr>
              <a:cxnSpLocks/>
            </p:cNvCxnSpPr>
            <p:nvPr/>
          </p:nvCxnSpPr>
          <p:spPr bwMode="auto">
            <a:xfrm>
              <a:off x="2505087" y="3865122"/>
              <a:ext cx="472826" cy="0"/>
            </a:xfrm>
            <a:prstGeom prst="line">
              <a:avLst/>
            </a:prstGeom>
            <a:ln w="12700">
              <a:solidFill>
                <a:srgbClr val="556E6E"/>
              </a:solidFill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76"/>
            <p:cNvCxnSpPr>
              <a:cxnSpLocks/>
            </p:cNvCxnSpPr>
            <p:nvPr/>
          </p:nvCxnSpPr>
          <p:spPr bwMode="auto">
            <a:xfrm flipH="1">
              <a:off x="2505089" y="4032608"/>
              <a:ext cx="472824" cy="0"/>
            </a:xfrm>
            <a:prstGeom prst="line">
              <a:avLst/>
            </a:prstGeom>
            <a:ln w="12700">
              <a:solidFill>
                <a:srgbClr val="556E6E"/>
              </a:solidFill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107"/>
            <p:cNvCxnSpPr>
              <a:cxnSpLocks/>
            </p:cNvCxnSpPr>
            <p:nvPr/>
          </p:nvCxnSpPr>
          <p:spPr bwMode="auto">
            <a:xfrm flipV="1">
              <a:off x="1705236" y="3085652"/>
              <a:ext cx="0" cy="550917"/>
            </a:xfrm>
            <a:prstGeom prst="line">
              <a:avLst/>
            </a:prstGeom>
            <a:ln w="12700">
              <a:solidFill>
                <a:srgbClr val="556E6E"/>
              </a:solidFill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Прямоугольник 71"/>
            <p:cNvSpPr/>
            <p:nvPr/>
          </p:nvSpPr>
          <p:spPr bwMode="auto">
            <a:xfrm>
              <a:off x="1092993" y="2705587"/>
              <a:ext cx="1542098" cy="366328"/>
            </a:xfrm>
            <a:prstGeom prst="rect">
              <a:avLst/>
            </a:prstGeom>
            <a:noFill/>
          </p:spPr>
          <p:txBody>
            <a:bodyPr wrap="square" lIns="18000" rIns="18000" anchor="ctr">
              <a:spAutoFit/>
            </a:bodyPr>
            <a:lstStyle/>
            <a:p>
              <a:pPr marL="0" marR="0" lvl="0" indent="0" algn="l" defTabSz="91437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defRPr/>
              </a:pPr>
              <a:r>
                <a:rPr lang="ru-RU" sz="1000" b="0" i="0" u="none" strike="noStrike" cap="none" spc="0">
                  <a:ln>
                    <a:noFill/>
                  </a:ln>
                  <a:solidFill>
                    <a:srgbClr val="556E6E"/>
                  </a:solidFill>
                  <a:latin typeface="Kaspersky Sans Display"/>
                  <a:ea typeface="Arial"/>
                  <a:cs typeface="Arial"/>
                </a:rPr>
                <a:t>Открытый API &amp; Интеграция</a:t>
              </a:r>
              <a:r>
                <a:rPr lang="en-US" sz="1000" b="0" i="0" u="none" strike="noStrike" cap="none" spc="0">
                  <a:ln>
                    <a:noFill/>
                  </a:ln>
                  <a:solidFill>
                    <a:srgbClr val="556E6E"/>
                  </a:solidFill>
                  <a:latin typeface="Kaspersky Sans Display"/>
                  <a:ea typeface="Arial"/>
                  <a:cs typeface="Arial"/>
                </a:rPr>
                <a:t> </a:t>
              </a:r>
              <a:r>
                <a:rPr lang="ru-RU" sz="1000" b="0" i="0" u="none" strike="noStrike" cap="none" spc="0">
                  <a:ln>
                    <a:noFill/>
                  </a:ln>
                  <a:solidFill>
                    <a:srgbClr val="556E6E"/>
                  </a:solidFill>
                  <a:latin typeface="Kaspersky Sans Display"/>
                  <a:ea typeface="Arial"/>
                  <a:cs typeface="Arial"/>
                </a:rPr>
                <a:t>с IRP/SOAR</a:t>
              </a:r>
              <a:endParaRPr/>
            </a:p>
          </p:txBody>
        </p:sp>
        <p:sp>
          <p:nvSpPr>
            <p:cNvPr id="70" name="Rectangle: Rounded Corners 24"/>
            <p:cNvSpPr/>
            <p:nvPr/>
          </p:nvSpPr>
          <p:spPr bwMode="auto">
            <a:xfrm>
              <a:off x="885950" y="3674474"/>
              <a:ext cx="1614695" cy="515901"/>
            </a:xfrm>
            <a:prstGeom prst="roundRect">
              <a:avLst>
                <a:gd name="adj" fmla="val 26144"/>
              </a:avLst>
            </a:prstGeom>
            <a:noFill/>
            <a:ln w="25400">
              <a:gradFill>
                <a:gsLst>
                  <a:gs pos="0">
                    <a:srgbClr val="BE63F0"/>
                  </a:gs>
                  <a:gs pos="75000">
                    <a:schemeClr val="accent1"/>
                  </a:gs>
                </a:gsLst>
                <a:lin ang="0" scaled="1"/>
              </a:gradFill>
            </a:ln>
            <a:effectLst/>
          </p:spPr>
          <p:style>
            <a:lnRef idx="0">
              <a:srgbClr val="000000"/>
            </a:lnRef>
            <a:fillRef idx="3">
              <a:srgbClr val="000000"/>
            </a:fillRef>
            <a:effectRef idx="2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216000" tIns="36000" rIns="216000" bIns="72000" numCol="1" spcCol="1270" anchor="ctr" anchorCtr="0">
              <a:noAutofit/>
            </a:bodyPr>
            <a:lstStyle/>
            <a:p>
              <a:pPr marL="0" marR="0" lvl="0" indent="0" algn="ctr" defTabSz="121914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2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"/>
                  <a:ea typeface="Arial"/>
                  <a:cs typeface="Arial"/>
                </a:rPr>
                <a:t>Центр управления</a:t>
              </a:r>
              <a:endParaRPr/>
            </a:p>
          </p:txBody>
        </p:sp>
      </p:grpSp>
      <p:cxnSp>
        <p:nvCxnSpPr>
          <p:cNvPr id="71" name="Straight Connector 107"/>
          <p:cNvCxnSpPr>
            <a:cxnSpLocks/>
          </p:cNvCxnSpPr>
          <p:nvPr/>
        </p:nvCxnSpPr>
        <p:spPr bwMode="auto">
          <a:xfrm flipV="1">
            <a:off x="1705236" y="4200252"/>
            <a:ext cx="0" cy="457473"/>
          </a:xfrm>
          <a:prstGeom prst="line">
            <a:avLst/>
          </a:prstGeom>
          <a:ln w="12700">
            <a:solidFill>
              <a:srgbClr val="556E6E"/>
            </a:solidFill>
            <a:prstDash val="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618580" y="3213923"/>
            <a:ext cx="586520" cy="56156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669151" y="3186112"/>
            <a:ext cx="626674" cy="626674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257160" y="1789450"/>
            <a:ext cx="307266" cy="21086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4204370" y="1744324"/>
            <a:ext cx="339923" cy="290479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9404601" y="1751802"/>
            <a:ext cx="195635" cy="285068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6298212" y="5497633"/>
            <a:ext cx="287601" cy="265044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3930238" y="5494517"/>
            <a:ext cx="262690" cy="26784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8693145" y="5514509"/>
            <a:ext cx="312633" cy="25364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phic 3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022821" y="1890756"/>
            <a:ext cx="1866852" cy="1880474"/>
          </a:xfrm>
          <a:prstGeom prst="rect">
            <a:avLst/>
          </a:prstGeom>
        </p:spPr>
      </p:pic>
      <p:sp>
        <p:nvSpPr>
          <p:cNvPr id="4" name="Rectangle: Rounded Corners 157"/>
          <p:cNvSpPr/>
          <p:nvPr/>
        </p:nvSpPr>
        <p:spPr bwMode="auto">
          <a:xfrm>
            <a:off x="8639299" y="1419157"/>
            <a:ext cx="2633897" cy="4524428"/>
          </a:xfrm>
          <a:prstGeom prst="roundRect">
            <a:avLst>
              <a:gd name="adj" fmla="val 15859"/>
            </a:avLst>
          </a:prstGeom>
          <a:noFill/>
          <a:ln w="63500">
            <a:gradFill>
              <a:gsLst>
                <a:gs pos="0">
                  <a:srgbClr val="BE63F0"/>
                </a:gs>
                <a:gs pos="75000">
                  <a:schemeClr val="accent1"/>
                </a:gs>
              </a:gsLst>
              <a:lin ang="0" scaled="1"/>
            </a:gradFill>
          </a:ln>
          <a:effectLst/>
        </p:spPr>
        <p:style>
          <a:lnRef idx="0">
            <a:srgbClr val="000000"/>
          </a:lnRef>
          <a:fillRef idx="3">
            <a:srgbClr val="000000"/>
          </a:fillRef>
          <a:effectRef idx="2">
            <a:srgbClr val="000000"/>
          </a:effectRef>
          <a:fontRef idx="minor">
            <a:schemeClr val="lt1"/>
          </a:fontRef>
        </p:style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00" b="0" i="0" u="none" strike="noStrike" cap="none" spc="0">
              <a:ln>
                <a:noFill/>
              </a:ln>
              <a:solidFill>
                <a:srgbClr val="FFFFFF"/>
              </a:solidFill>
              <a:latin typeface="Kaspersky Sans Display"/>
              <a:ea typeface="Arial"/>
              <a:cs typeface="Arial"/>
            </a:endParaRPr>
          </a:p>
        </p:txBody>
      </p:sp>
      <p:sp>
        <p:nvSpPr>
          <p:cNvPr id="5" name="Rectangle: Rounded Corners 40"/>
          <p:cNvSpPr/>
          <p:nvPr/>
        </p:nvSpPr>
        <p:spPr bwMode="auto">
          <a:xfrm>
            <a:off x="9309488" y="4314867"/>
            <a:ext cx="1293518" cy="431886"/>
          </a:xfrm>
          <a:prstGeom prst="roundRect">
            <a:avLst>
              <a:gd name="adj" fmla="val 23535"/>
            </a:avLst>
          </a:prstGeom>
          <a:noFill/>
          <a:ln w="12700" cap="flat" cmpd="sng" algn="ctr">
            <a:solidFill>
              <a:schemeClr val="accent3"/>
            </a:solidFill>
            <a:prstDash val="solid"/>
          </a:ln>
          <a:effectLst/>
        </p:spPr>
        <p:txBody>
          <a:bodyPr lIns="180000" tIns="36000" rIns="180000" bIns="5400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База</a:t>
            </a:r>
            <a:r>
              <a:rPr lang="en-US" sz="11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 </a:t>
            </a:r>
            <a:r>
              <a:rPr lang="ru-RU" sz="11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ассетов </a:t>
            </a:r>
            <a:endParaRPr/>
          </a:p>
        </p:txBody>
      </p:sp>
      <p:sp>
        <p:nvSpPr>
          <p:cNvPr id="2" name="Текст 4"/>
          <p:cNvSpPr txBox="1"/>
          <p:nvPr/>
        </p:nvSpPr>
        <p:spPr bwMode="auto">
          <a:xfrm>
            <a:off x="279700" y="146254"/>
            <a:ext cx="10337556" cy="720545"/>
          </a:xfrm>
          <a:prstGeom prst="rect">
            <a:avLst/>
          </a:prstGeom>
          <a:noFill/>
        </p:spPr>
        <p:txBody>
          <a:bodyPr/>
          <a:lstStyle>
            <a:lvl1pPr marL="0" indent="0" algn="l" defTabSz="914400">
              <a:spcBef>
                <a:spcPts val="0"/>
              </a:spcBef>
              <a:buFontTx/>
              <a:buBlip>
                <a:blip r:embed="rId3"/>
              </a:buBlip>
              <a:defRPr sz="1500">
                <a:solidFill>
                  <a:schemeClr val="bg1"/>
                </a:solidFill>
                <a:latin typeface="Kaspersky Sans"/>
                <a:ea typeface="+mn-ea"/>
                <a:cs typeface="+mn-cs"/>
              </a:defRPr>
            </a:lvl1pPr>
            <a:lvl2pPr marL="0" indent="0" algn="l" defTabSz="914400">
              <a:spcBef>
                <a:spcPts val="0"/>
              </a:spcBef>
              <a:buFont typeface="Arial"/>
              <a:buNone/>
              <a:defRPr sz="1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>
              <a:spcBef>
                <a:spcPts val="0"/>
              </a:spcBef>
              <a:buFont typeface="Arial"/>
              <a:buNone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>
              <a:spcBef>
                <a:spcPts val="0"/>
              </a:spcBef>
              <a:buFont typeface="Arial"/>
              <a:buNone/>
              <a:defRPr sz="1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>
              <a:spcBef>
                <a:spcPts val="0"/>
              </a:spcBef>
              <a:buFont typeface="Arial"/>
              <a:buNone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defRPr/>
            </a:pPr>
            <a:br>
              <a:rPr lang="en-US" sz="20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Kaspersky Sans Display Semibold"/>
                <a:ea typeface="Arial"/>
                <a:cs typeface="Arial"/>
              </a:rPr>
            </a:br>
            <a:r>
              <a:rPr lang="ru-RU" sz="20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Kaspersky Sans Display Semibold"/>
                <a:ea typeface="Arial"/>
                <a:cs typeface="Arial"/>
              </a:rPr>
              <a:t>Инвентаризация информационных активов</a:t>
            </a:r>
            <a:endParaRPr lang="en-US" sz="2000" b="0" i="0" u="none" strike="noStrike" cap="none" spc="0" dirty="0">
              <a:ln>
                <a:noFill/>
              </a:ln>
              <a:solidFill>
                <a:srgbClr val="FFFFFF"/>
              </a:solidFill>
              <a:latin typeface="Kaspersky Sans Display Semibold"/>
              <a:ea typeface="Arial"/>
              <a:cs typeface="Arial"/>
            </a:endParaRPr>
          </a:p>
        </p:txBody>
      </p:sp>
      <p:sp>
        <p:nvSpPr>
          <p:cNvPr id="53" name="Rectangle: Rounded Corners 157"/>
          <p:cNvSpPr/>
          <p:nvPr/>
        </p:nvSpPr>
        <p:spPr bwMode="auto">
          <a:xfrm>
            <a:off x="887414" y="1390619"/>
            <a:ext cx="1100724" cy="2148828"/>
          </a:xfrm>
          <a:prstGeom prst="roundRect">
            <a:avLst>
              <a:gd name="adj" fmla="val 15859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600" b="0" i="0" u="none" strike="noStrike" cap="none" spc="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noFill/>
              <a:latin typeface="Kaspersky Sans Display"/>
              <a:ea typeface="Arial"/>
              <a:cs typeface="Arial"/>
            </a:endParaRPr>
          </a:p>
        </p:txBody>
      </p:sp>
      <p:sp>
        <p:nvSpPr>
          <p:cNvPr id="54" name="Rectangle: Rounded Corners 157"/>
          <p:cNvSpPr/>
          <p:nvPr/>
        </p:nvSpPr>
        <p:spPr bwMode="auto">
          <a:xfrm>
            <a:off x="887414" y="3827250"/>
            <a:ext cx="1100724" cy="2148828"/>
          </a:xfrm>
          <a:prstGeom prst="roundRect">
            <a:avLst>
              <a:gd name="adj" fmla="val 15859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600" b="0" i="0" u="none" strike="noStrike" cap="none" spc="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noFill/>
              <a:latin typeface="Kaspersky Sans Display"/>
              <a:ea typeface="Arial"/>
              <a:cs typeface="Arial"/>
            </a:endParaRPr>
          </a:p>
        </p:txBody>
      </p:sp>
      <p:cxnSp>
        <p:nvCxnSpPr>
          <p:cNvPr id="55" name="Соединительная линия уступом 6"/>
          <p:cNvCxnSpPr>
            <a:cxnSpLocks/>
          </p:cNvCxnSpPr>
          <p:nvPr/>
        </p:nvCxnSpPr>
        <p:spPr bwMode="auto">
          <a:xfrm>
            <a:off x="1988968" y="4397467"/>
            <a:ext cx="955938" cy="0"/>
          </a:xfrm>
          <a:prstGeom prst="straightConnector1">
            <a:avLst/>
          </a:prstGeom>
          <a:ln w="12700" cap="sq">
            <a:solidFill>
              <a:schemeClr val="accent4"/>
            </a:solidFill>
            <a:prstDash val="dash"/>
            <a:miter lim="800000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Соединительная линия уступом 6"/>
          <p:cNvCxnSpPr>
            <a:cxnSpLocks/>
          </p:cNvCxnSpPr>
          <p:nvPr/>
        </p:nvCxnSpPr>
        <p:spPr bwMode="auto">
          <a:xfrm rot="10800000" flipH="1">
            <a:off x="1988137" y="2969229"/>
            <a:ext cx="957600" cy="0"/>
          </a:xfrm>
          <a:prstGeom prst="straightConnector1">
            <a:avLst/>
          </a:prstGeom>
          <a:ln w="12700" cap="sq">
            <a:solidFill>
              <a:schemeClr val="accent4"/>
            </a:solidFill>
            <a:prstDash val="dash"/>
            <a:miter lim="800000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: Rounded Corners 157"/>
          <p:cNvSpPr/>
          <p:nvPr/>
        </p:nvSpPr>
        <p:spPr bwMode="auto">
          <a:xfrm>
            <a:off x="2944905" y="2519678"/>
            <a:ext cx="4592171" cy="2327339"/>
          </a:xfrm>
          <a:prstGeom prst="roundRect">
            <a:avLst>
              <a:gd name="adj" fmla="val 10502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600" b="0" i="0" u="none" strike="noStrike" cap="none" spc="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noFill/>
              <a:latin typeface="Kaspersky Sans Display"/>
              <a:ea typeface="Arial"/>
              <a:cs typeface="Arial"/>
            </a:endParaRPr>
          </a:p>
        </p:txBody>
      </p:sp>
      <p:sp>
        <p:nvSpPr>
          <p:cNvPr id="58" name="Прямоугольник 14"/>
          <p:cNvSpPr/>
          <p:nvPr/>
        </p:nvSpPr>
        <p:spPr bwMode="auto">
          <a:xfrm>
            <a:off x="974519" y="1526782"/>
            <a:ext cx="926515" cy="244766"/>
          </a:xfrm>
          <a:prstGeom prst="rect">
            <a:avLst/>
          </a:prstGeom>
        </p:spPr>
        <p:txBody>
          <a:bodyPr wrap="square" lIns="0" tIns="36000" rIns="0" bIns="5400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Площадка 1</a:t>
            </a:r>
            <a:endParaRPr/>
          </a:p>
        </p:txBody>
      </p:sp>
      <p:sp>
        <p:nvSpPr>
          <p:cNvPr id="59" name="Shape 1647"/>
          <p:cNvSpPr/>
          <p:nvPr/>
        </p:nvSpPr>
        <p:spPr bwMode="auto">
          <a:xfrm>
            <a:off x="5349834" y="2943435"/>
            <a:ext cx="1889865" cy="1475873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0" tIns="36000" rIns="0" bIns="54000" numCol="1" anchor="ctr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Lato Light"/>
                <a:ea typeface="Lato Light"/>
                <a:cs typeface="Lato Light"/>
              </a:defRPr>
            </a:lvl1pPr>
          </a:lstStyle>
          <a:p>
            <a:pPr marL="144000" marR="0" lvl="0" indent="-144000" algn="l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FQDN</a:t>
            </a:r>
            <a:endParaRPr/>
          </a:p>
          <a:p>
            <a:pPr marL="144000" marR="0" lvl="0" indent="-144000" algn="l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IP</a:t>
            </a:r>
            <a:endParaRPr/>
          </a:p>
          <a:p>
            <a:pPr marL="144000" marR="0" lvl="0" indent="-144000" algn="l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MAC</a:t>
            </a:r>
            <a:endParaRPr/>
          </a:p>
          <a:p>
            <a:pPr marL="144000" marR="0" lvl="0" indent="-144000" algn="l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Имя ассета (в KSC)</a:t>
            </a:r>
            <a:endParaRPr/>
          </a:p>
          <a:p>
            <a:pPr marL="144000" marR="0" lvl="0" indent="-144000" algn="l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Владелец (Principal name)</a:t>
            </a:r>
            <a:endParaRPr/>
          </a:p>
          <a:p>
            <a:pPr marL="144000" marR="0" lvl="0" indent="-144000" algn="l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Информация об уязвимостях</a:t>
            </a:r>
            <a:endParaRPr/>
          </a:p>
          <a:p>
            <a:pPr marL="144000" marR="0" lvl="0" indent="-144000" algn="l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Информация об установленном ПО</a:t>
            </a:r>
            <a:endParaRPr/>
          </a:p>
          <a:p>
            <a:pPr marL="144000" marR="0" lvl="0" indent="-144000" algn="l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Информация о hardware</a:t>
            </a:r>
            <a:endParaRPr/>
          </a:p>
        </p:txBody>
      </p:sp>
      <p:sp>
        <p:nvSpPr>
          <p:cNvPr id="60" name="Прямоугольник 14"/>
          <p:cNvSpPr/>
          <p:nvPr/>
        </p:nvSpPr>
        <p:spPr bwMode="auto">
          <a:xfrm>
            <a:off x="974519" y="3963413"/>
            <a:ext cx="926515" cy="244766"/>
          </a:xfrm>
          <a:prstGeom prst="rect">
            <a:avLst/>
          </a:prstGeom>
        </p:spPr>
        <p:txBody>
          <a:bodyPr wrap="square" lIns="0" tIns="36000" rIns="0" bIns="5400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Площадка </a:t>
            </a:r>
            <a:r>
              <a:rPr lang="en-US" sz="10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2</a:t>
            </a:r>
            <a:endParaRPr lang="ru-RU" sz="1000" b="0" i="0" u="none" strike="noStrike" cap="none" spc="0">
              <a:ln>
                <a:noFill/>
              </a:ln>
              <a:solidFill>
                <a:srgbClr val="FFFFFF"/>
              </a:solidFill>
              <a:latin typeface="Kaspersky Sans Display"/>
              <a:ea typeface="Arial"/>
              <a:cs typeface="Arial"/>
            </a:endParaRPr>
          </a:p>
        </p:txBody>
      </p:sp>
      <p:sp>
        <p:nvSpPr>
          <p:cNvPr id="61" name="Прямоугольник 14"/>
          <p:cNvSpPr/>
          <p:nvPr/>
        </p:nvSpPr>
        <p:spPr bwMode="auto">
          <a:xfrm>
            <a:off x="1210322" y="2308614"/>
            <a:ext cx="454908" cy="275545"/>
          </a:xfrm>
          <a:prstGeom prst="rect">
            <a:avLst/>
          </a:prstGeom>
        </p:spPr>
        <p:txBody>
          <a:bodyPr wrap="square" lIns="0" tIns="36000" rIns="0" bIns="5400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defRPr/>
            </a:pPr>
            <a:r>
              <a:rPr lang="en-US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KES</a:t>
            </a:r>
            <a:endParaRPr lang="ru-RU" sz="1200" b="0" i="0" u="none" strike="noStrike" cap="none" spc="0">
              <a:ln>
                <a:noFill/>
              </a:ln>
              <a:solidFill>
                <a:srgbClr val="FFFFFF"/>
              </a:solidFill>
              <a:latin typeface="Kaspersky Sans Display"/>
              <a:ea typeface="Arial"/>
              <a:cs typeface="Arial"/>
            </a:endParaRPr>
          </a:p>
        </p:txBody>
      </p:sp>
      <p:sp>
        <p:nvSpPr>
          <p:cNvPr id="65" name="Прямоугольник 14"/>
          <p:cNvSpPr/>
          <p:nvPr/>
        </p:nvSpPr>
        <p:spPr bwMode="auto">
          <a:xfrm>
            <a:off x="1210322" y="3100455"/>
            <a:ext cx="454908" cy="275545"/>
          </a:xfrm>
          <a:prstGeom prst="rect">
            <a:avLst/>
          </a:prstGeom>
        </p:spPr>
        <p:txBody>
          <a:bodyPr wrap="square" lIns="0" tIns="36000" rIns="0" bIns="5400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defRPr/>
            </a:pPr>
            <a:r>
              <a:rPr lang="en-US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KES</a:t>
            </a:r>
            <a:endParaRPr lang="ru-RU" sz="1200" b="0" i="0" u="none" strike="noStrike" cap="none" spc="0">
              <a:ln>
                <a:noFill/>
              </a:ln>
              <a:solidFill>
                <a:srgbClr val="FFFFFF"/>
              </a:solidFill>
              <a:latin typeface="Kaspersky Sans Display"/>
              <a:ea typeface="Arial"/>
              <a:cs typeface="Arial"/>
            </a:endParaRPr>
          </a:p>
        </p:txBody>
      </p:sp>
      <p:sp>
        <p:nvSpPr>
          <p:cNvPr id="69" name="Прямоугольник 14"/>
          <p:cNvSpPr/>
          <p:nvPr/>
        </p:nvSpPr>
        <p:spPr bwMode="auto">
          <a:xfrm>
            <a:off x="1210322" y="4746065"/>
            <a:ext cx="454908" cy="275545"/>
          </a:xfrm>
          <a:prstGeom prst="rect">
            <a:avLst/>
          </a:prstGeom>
        </p:spPr>
        <p:txBody>
          <a:bodyPr wrap="square" lIns="0" tIns="36000" rIns="0" bIns="5400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defRPr/>
            </a:pPr>
            <a:r>
              <a:rPr lang="en-US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KES</a:t>
            </a:r>
            <a:endParaRPr lang="ru-RU" sz="1200" b="0" i="0" u="none" strike="noStrike" cap="none" spc="0">
              <a:ln>
                <a:noFill/>
              </a:ln>
              <a:solidFill>
                <a:srgbClr val="FFFFFF"/>
              </a:solidFill>
              <a:latin typeface="Kaspersky Sans Display"/>
              <a:ea typeface="Arial"/>
              <a:cs typeface="Arial"/>
            </a:endParaRPr>
          </a:p>
        </p:txBody>
      </p:sp>
      <p:sp>
        <p:nvSpPr>
          <p:cNvPr id="73" name="Прямоугольник 14"/>
          <p:cNvSpPr/>
          <p:nvPr/>
        </p:nvSpPr>
        <p:spPr bwMode="auto">
          <a:xfrm>
            <a:off x="1210322" y="5537906"/>
            <a:ext cx="454908" cy="275545"/>
          </a:xfrm>
          <a:prstGeom prst="rect">
            <a:avLst/>
          </a:prstGeom>
        </p:spPr>
        <p:txBody>
          <a:bodyPr wrap="square" lIns="0" tIns="36000" rIns="0" bIns="5400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defRPr/>
            </a:pPr>
            <a:r>
              <a:rPr lang="en-US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KES</a:t>
            </a:r>
            <a:endParaRPr lang="ru-RU" sz="1200" b="0" i="0" u="none" strike="noStrike" cap="none" spc="0">
              <a:ln>
                <a:noFill/>
              </a:ln>
              <a:solidFill>
                <a:srgbClr val="FFFFFF"/>
              </a:solidFill>
              <a:latin typeface="Kaspersky Sans Display"/>
              <a:ea typeface="Arial"/>
              <a:cs typeface="Arial"/>
            </a:endParaRPr>
          </a:p>
        </p:txBody>
      </p:sp>
      <p:grpSp>
        <p:nvGrpSpPr>
          <p:cNvPr id="77" name="Group 76"/>
          <p:cNvGrpSpPr/>
          <p:nvPr/>
        </p:nvGrpSpPr>
        <p:grpSpPr bwMode="auto">
          <a:xfrm>
            <a:off x="3263458" y="2963772"/>
            <a:ext cx="1708850" cy="1516446"/>
            <a:chOff x="11855833" y="2969710"/>
            <a:chExt cx="1708850" cy="1516446"/>
          </a:xfrm>
        </p:grpSpPr>
        <p:sp>
          <p:nvSpPr>
            <p:cNvPr id="78" name="Shape 1647"/>
            <p:cNvSpPr/>
            <p:nvPr/>
          </p:nvSpPr>
          <p:spPr bwMode="auto">
            <a:xfrm>
              <a:off x="11855833" y="3915915"/>
              <a:ext cx="1708850" cy="57024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square" lIns="0" tIns="36000" rIns="0" bIns="54000" numCol="1" anchor="t">
              <a:spAutoFit/>
            </a:bodyPr>
            <a:lstStyle>
              <a:lvl1pPr algn="ctr">
                <a:defRPr sz="6000">
                  <a:solidFill>
                    <a:srgbClr val="FFFFFF"/>
                  </a:solidFill>
                  <a:latin typeface="Lato Light"/>
                  <a:ea typeface="Lato Light"/>
                  <a:cs typeface="Lato Light"/>
                </a:defRPr>
              </a:lvl1pPr>
            </a:lstStyle>
            <a:p>
              <a:pPr marL="0" marR="0" lvl="0" indent="0" algn="ctr" defTabSz="412750">
                <a:lnSpc>
                  <a:spcPct val="88000"/>
                </a:lnSpc>
                <a:spcBef>
                  <a:spcPts val="0"/>
                </a:spcBef>
                <a:spcAft>
                  <a:spcPts val="4200"/>
                </a:spcAft>
                <a:buClrTx/>
                <a:buSzTx/>
                <a:buFontTx/>
                <a:buNone/>
                <a:defRPr/>
              </a:pPr>
              <a:r>
                <a:rPr lang="en-US" sz="175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 Semibold"/>
                </a:rPr>
                <a:t>Kaspersky</a:t>
              </a:r>
              <a:br>
                <a:rPr lang="ru-RU" sz="175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 Semibold"/>
                </a:rPr>
              </a:br>
              <a:r>
                <a:rPr lang="en-US" sz="175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 Semibold"/>
                </a:rPr>
                <a:t>Security Center</a:t>
              </a:r>
              <a:endParaRPr/>
            </a:p>
          </p:txBody>
        </p:sp>
        <p:pic>
          <p:nvPicPr>
            <p:cNvPr id="79" name="Graphic 78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12326492" y="2969710"/>
              <a:ext cx="767381" cy="849600"/>
            </a:xfrm>
            <a:prstGeom prst="rect">
              <a:avLst/>
            </a:prstGeom>
          </p:spPr>
        </p:pic>
      </p:grpSp>
      <p:cxnSp>
        <p:nvCxnSpPr>
          <p:cNvPr id="80" name="Соединительная линия уступом 6"/>
          <p:cNvCxnSpPr>
            <a:cxnSpLocks/>
            <a:stCxn id="86" idx="3"/>
          </p:cNvCxnSpPr>
          <p:nvPr/>
        </p:nvCxnSpPr>
        <p:spPr bwMode="auto">
          <a:xfrm>
            <a:off x="4957011" y="1579628"/>
            <a:ext cx="3677322" cy="0"/>
          </a:xfrm>
          <a:prstGeom prst="straightConnector1">
            <a:avLst/>
          </a:prstGeom>
          <a:ln w="12700" cap="sq">
            <a:solidFill>
              <a:schemeClr val="accent4"/>
            </a:solidFill>
            <a:prstDash val="dash"/>
            <a:miter lim="800000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Соединительная линия уступом 6"/>
          <p:cNvCxnSpPr>
            <a:cxnSpLocks/>
            <a:stCxn id="87" idx="3"/>
          </p:cNvCxnSpPr>
          <p:nvPr/>
        </p:nvCxnSpPr>
        <p:spPr bwMode="auto">
          <a:xfrm>
            <a:off x="3980329" y="5787070"/>
            <a:ext cx="4654005" cy="0"/>
          </a:xfrm>
          <a:prstGeom prst="straightConnector1">
            <a:avLst/>
          </a:prstGeom>
          <a:ln w="12700" cap="sq">
            <a:solidFill>
              <a:schemeClr val="accent4"/>
            </a:solidFill>
            <a:prstDash val="dash"/>
            <a:miter lim="800000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: Rounded Corners 85"/>
          <p:cNvSpPr/>
          <p:nvPr/>
        </p:nvSpPr>
        <p:spPr bwMode="auto">
          <a:xfrm>
            <a:off x="2944904" y="1390619"/>
            <a:ext cx="2012107" cy="378017"/>
          </a:xfrm>
          <a:prstGeom prst="roundRect">
            <a:avLst>
              <a:gd name="adj" fmla="val 23441"/>
            </a:avLst>
          </a:prstGeom>
          <a:noFill/>
          <a:ln w="1270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36000" rIns="144000" bIns="54000" rtlCol="0" anchor="ctr"/>
          <a:lstStyle/>
          <a:p>
            <a:pPr marL="0" marR="0" lvl="0" indent="0" algn="l" defTabSz="121914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Vulnerability Scanner </a:t>
            </a:r>
            <a:endParaRPr/>
          </a:p>
        </p:txBody>
      </p:sp>
      <p:sp>
        <p:nvSpPr>
          <p:cNvPr id="87" name="Rectangle: Rounded Corners 86"/>
          <p:cNvSpPr/>
          <p:nvPr/>
        </p:nvSpPr>
        <p:spPr bwMode="auto">
          <a:xfrm>
            <a:off x="2944905" y="5598061"/>
            <a:ext cx="1035424" cy="378017"/>
          </a:xfrm>
          <a:prstGeom prst="roundRect">
            <a:avLst>
              <a:gd name="adj" fmla="val 23441"/>
            </a:avLst>
          </a:prstGeom>
          <a:noFill/>
          <a:ln w="1270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36000" rIns="144000" bIns="54000" rtlCol="0" anchor="ctr"/>
          <a:lstStyle/>
          <a:p>
            <a:pPr marL="0" marR="0" lvl="0" indent="0" algn="l" defTabSz="121914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CMDB</a:t>
            </a:r>
            <a:endParaRPr/>
          </a:p>
        </p:txBody>
      </p:sp>
      <p:pic>
        <p:nvPicPr>
          <p:cNvPr id="88" name="Graphic 8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120624" y="5694173"/>
            <a:ext cx="145980" cy="185792"/>
          </a:xfrm>
          <a:prstGeom prst="rect">
            <a:avLst/>
          </a:prstGeom>
        </p:spPr>
      </p:pic>
      <p:cxnSp>
        <p:nvCxnSpPr>
          <p:cNvPr id="90" name="Соединительная линия уступом 6"/>
          <p:cNvCxnSpPr>
            <a:cxnSpLocks/>
          </p:cNvCxnSpPr>
          <p:nvPr/>
        </p:nvCxnSpPr>
        <p:spPr bwMode="auto">
          <a:xfrm flipH="1">
            <a:off x="1988137" y="3161755"/>
            <a:ext cx="957600" cy="0"/>
          </a:xfrm>
          <a:prstGeom prst="straightConnector1">
            <a:avLst/>
          </a:prstGeom>
          <a:ln w="12700" cap="sq">
            <a:solidFill>
              <a:schemeClr val="accent4"/>
            </a:solidFill>
            <a:prstDash val="dash"/>
            <a:miter lim="800000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Соединительная линия уступом 6"/>
          <p:cNvCxnSpPr>
            <a:cxnSpLocks/>
          </p:cNvCxnSpPr>
          <p:nvPr/>
        </p:nvCxnSpPr>
        <p:spPr bwMode="auto">
          <a:xfrm flipH="1">
            <a:off x="1988137" y="4204941"/>
            <a:ext cx="957600" cy="0"/>
          </a:xfrm>
          <a:prstGeom prst="straightConnector1">
            <a:avLst/>
          </a:prstGeom>
          <a:ln w="12700" cap="sq">
            <a:solidFill>
              <a:schemeClr val="accent4"/>
            </a:solidFill>
            <a:prstDash val="dash"/>
            <a:miter lim="800000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: Rounded Corners 40"/>
          <p:cNvSpPr/>
          <p:nvPr/>
        </p:nvSpPr>
        <p:spPr bwMode="auto">
          <a:xfrm>
            <a:off x="9309488" y="4853091"/>
            <a:ext cx="1293518" cy="431886"/>
          </a:xfrm>
          <a:prstGeom prst="roundRect">
            <a:avLst>
              <a:gd name="adj" fmla="val 23535"/>
            </a:avLst>
          </a:prstGeom>
          <a:noFill/>
          <a:ln w="12700" cap="flat" cmpd="sng" algn="ctr">
            <a:solidFill>
              <a:schemeClr val="accent3"/>
            </a:solidFill>
            <a:prstDash val="solid"/>
          </a:ln>
          <a:effectLst/>
        </p:spPr>
        <p:txBody>
          <a:bodyPr lIns="180000" tIns="36000" rIns="180000" bIns="5400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Корреляция</a:t>
            </a:r>
            <a:endParaRPr/>
          </a:p>
        </p:txBody>
      </p:sp>
      <p:grpSp>
        <p:nvGrpSpPr>
          <p:cNvPr id="11" name="Группа 10"/>
          <p:cNvGrpSpPr/>
          <p:nvPr/>
        </p:nvGrpSpPr>
        <p:grpSpPr bwMode="auto">
          <a:xfrm>
            <a:off x="1217495" y="1899861"/>
            <a:ext cx="445790" cy="360277"/>
            <a:chOff x="5061288" y="2003386"/>
            <a:chExt cx="504902" cy="408050"/>
          </a:xfrm>
          <a:gradFill>
            <a:gsLst>
              <a:gs pos="0">
                <a:srgbClr val="BE63F0"/>
              </a:gs>
              <a:gs pos="75000">
                <a:schemeClr val="accent1"/>
              </a:gs>
            </a:gsLst>
            <a:lin ang="0" scaled="1"/>
          </a:gradFill>
        </p:grpSpPr>
        <p:sp>
          <p:nvSpPr>
            <p:cNvPr id="9" name="Полилиния: фигура 8"/>
            <p:cNvSpPr/>
            <p:nvPr/>
          </p:nvSpPr>
          <p:spPr bwMode="auto">
            <a:xfrm>
              <a:off x="5108931" y="2003386"/>
              <a:ext cx="180975" cy="228409"/>
            </a:xfrm>
            <a:custGeom>
              <a:avLst/>
              <a:gdLst>
                <a:gd name="connsiteX0" fmla="*/ 36957 w 180975"/>
                <a:gd name="connsiteY0" fmla="*/ 201930 h 228409"/>
                <a:gd name="connsiteX1" fmla="*/ 82582 w 180975"/>
                <a:gd name="connsiteY1" fmla="*/ 226981 h 228409"/>
                <a:gd name="connsiteX2" fmla="*/ 98489 w 180975"/>
                <a:gd name="connsiteY2" fmla="*/ 226981 h 228409"/>
                <a:gd name="connsiteX3" fmla="*/ 144113 w 180975"/>
                <a:gd name="connsiteY3" fmla="*/ 201930 h 228409"/>
                <a:gd name="connsiteX4" fmla="*/ 180975 w 180975"/>
                <a:gd name="connsiteY4" fmla="*/ 136589 h 228409"/>
                <a:gd name="connsiteX5" fmla="*/ 180975 w 180975"/>
                <a:gd name="connsiteY5" fmla="*/ 61817 h 228409"/>
                <a:gd name="connsiteX6" fmla="*/ 168974 w 180975"/>
                <a:gd name="connsiteY6" fmla="*/ 41148 h 228409"/>
                <a:gd name="connsiteX7" fmla="*/ 102299 w 180975"/>
                <a:gd name="connsiteY7" fmla="*/ 3143 h 228409"/>
                <a:gd name="connsiteX8" fmla="*/ 78772 w 180975"/>
                <a:gd name="connsiteY8" fmla="*/ 3143 h 228409"/>
                <a:gd name="connsiteX9" fmla="*/ 12097 w 180975"/>
                <a:gd name="connsiteY9" fmla="*/ 41148 h 228409"/>
                <a:gd name="connsiteX10" fmla="*/ 0 w 180975"/>
                <a:gd name="connsiteY10" fmla="*/ 61817 h 228409"/>
                <a:gd name="connsiteX11" fmla="*/ 0 w 180975"/>
                <a:gd name="connsiteY11" fmla="*/ 136589 h 228409"/>
                <a:gd name="connsiteX12" fmla="*/ 36957 w 180975"/>
                <a:gd name="connsiteY12" fmla="*/ 201930 h 228409"/>
                <a:gd name="connsiteX13" fmla="*/ 28575 w 180975"/>
                <a:gd name="connsiteY13" fmla="*/ 64580 h 228409"/>
                <a:gd name="connsiteX14" fmla="*/ 90488 w 180975"/>
                <a:gd name="connsiteY14" fmla="*/ 29242 h 228409"/>
                <a:gd name="connsiteX15" fmla="*/ 152400 w 180975"/>
                <a:gd name="connsiteY15" fmla="*/ 64580 h 228409"/>
                <a:gd name="connsiteX16" fmla="*/ 152400 w 180975"/>
                <a:gd name="connsiteY16" fmla="*/ 136589 h 228409"/>
                <a:gd name="connsiteX17" fmla="*/ 126587 w 180975"/>
                <a:gd name="connsiteY17" fmla="*/ 179261 h 228409"/>
                <a:gd name="connsiteX18" fmla="*/ 90488 w 180975"/>
                <a:gd name="connsiteY18" fmla="*/ 199454 h 228409"/>
                <a:gd name="connsiteX19" fmla="*/ 54483 w 180975"/>
                <a:gd name="connsiteY19" fmla="*/ 179261 h 228409"/>
                <a:gd name="connsiteX20" fmla="*/ 28575 w 180975"/>
                <a:gd name="connsiteY20" fmla="*/ 136589 h 228409"/>
                <a:gd name="connsiteX21" fmla="*/ 28575 w 180975"/>
                <a:gd name="connsiteY21" fmla="*/ 64580 h 228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0975" h="228409" extrusionOk="0">
                  <a:moveTo>
                    <a:pt x="36957" y="201930"/>
                  </a:moveTo>
                  <a:cubicBezTo>
                    <a:pt x="55150" y="215932"/>
                    <a:pt x="75057" y="224123"/>
                    <a:pt x="82582" y="226981"/>
                  </a:cubicBezTo>
                  <a:cubicBezTo>
                    <a:pt x="87725" y="228886"/>
                    <a:pt x="93345" y="228886"/>
                    <a:pt x="98489" y="226981"/>
                  </a:cubicBezTo>
                  <a:cubicBezTo>
                    <a:pt x="106013" y="224123"/>
                    <a:pt x="125920" y="215932"/>
                    <a:pt x="144113" y="201930"/>
                  </a:cubicBezTo>
                  <a:cubicBezTo>
                    <a:pt x="162020" y="188119"/>
                    <a:pt x="180975" y="166497"/>
                    <a:pt x="180975" y="136589"/>
                  </a:cubicBezTo>
                  <a:lnTo>
                    <a:pt x="180975" y="61817"/>
                  </a:lnTo>
                  <a:cubicBezTo>
                    <a:pt x="180975" y="53245"/>
                    <a:pt x="176403" y="45339"/>
                    <a:pt x="168974" y="41148"/>
                  </a:cubicBezTo>
                  <a:lnTo>
                    <a:pt x="102299" y="3143"/>
                  </a:lnTo>
                  <a:cubicBezTo>
                    <a:pt x="95059" y="-1048"/>
                    <a:pt x="86011" y="-1048"/>
                    <a:pt x="78772" y="3143"/>
                  </a:cubicBezTo>
                  <a:lnTo>
                    <a:pt x="12097" y="41148"/>
                  </a:lnTo>
                  <a:cubicBezTo>
                    <a:pt x="4667" y="45339"/>
                    <a:pt x="0" y="53245"/>
                    <a:pt x="0" y="61817"/>
                  </a:cubicBezTo>
                  <a:lnTo>
                    <a:pt x="0" y="136589"/>
                  </a:lnTo>
                  <a:cubicBezTo>
                    <a:pt x="0" y="166497"/>
                    <a:pt x="19050" y="188119"/>
                    <a:pt x="36957" y="201930"/>
                  </a:cubicBezTo>
                  <a:close/>
                  <a:moveTo>
                    <a:pt x="28575" y="64580"/>
                  </a:moveTo>
                  <a:lnTo>
                    <a:pt x="90488" y="29242"/>
                  </a:lnTo>
                  <a:lnTo>
                    <a:pt x="152400" y="64580"/>
                  </a:lnTo>
                  <a:lnTo>
                    <a:pt x="152400" y="136589"/>
                  </a:lnTo>
                  <a:cubicBezTo>
                    <a:pt x="152400" y="153353"/>
                    <a:pt x="141827" y="167545"/>
                    <a:pt x="126587" y="179261"/>
                  </a:cubicBezTo>
                  <a:cubicBezTo>
                    <a:pt x="113062" y="189643"/>
                    <a:pt x="98012" y="196406"/>
                    <a:pt x="90488" y="199454"/>
                  </a:cubicBezTo>
                  <a:cubicBezTo>
                    <a:pt x="83058" y="196501"/>
                    <a:pt x="68009" y="189738"/>
                    <a:pt x="54483" y="179261"/>
                  </a:cubicBezTo>
                  <a:cubicBezTo>
                    <a:pt x="39243" y="167545"/>
                    <a:pt x="28575" y="153257"/>
                    <a:pt x="28575" y="136589"/>
                  </a:cubicBezTo>
                  <a:lnTo>
                    <a:pt x="28575" y="6458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Полилиния: фигура 9"/>
            <p:cNvSpPr/>
            <p:nvPr/>
          </p:nvSpPr>
          <p:spPr bwMode="auto">
            <a:xfrm>
              <a:off x="5061288" y="2059107"/>
              <a:ext cx="504902" cy="352329"/>
            </a:xfrm>
            <a:custGeom>
              <a:avLst/>
              <a:gdLst>
                <a:gd name="connsiteX0" fmla="*/ 500080 w 504902"/>
                <a:gd name="connsiteY0" fmla="*/ 314325 h 352329"/>
                <a:gd name="connsiteX1" fmla="*/ 455218 w 504902"/>
                <a:gd name="connsiteY1" fmla="*/ 254413 h 352329"/>
                <a:gd name="connsiteX2" fmla="*/ 457218 w 504902"/>
                <a:gd name="connsiteY2" fmla="*/ 242888 h 352329"/>
                <a:gd name="connsiteX3" fmla="*/ 457218 w 504902"/>
                <a:gd name="connsiteY3" fmla="*/ 33338 h 352329"/>
                <a:gd name="connsiteX4" fmla="*/ 423880 w 504902"/>
                <a:gd name="connsiteY4" fmla="*/ 0 h 352329"/>
                <a:gd name="connsiteX5" fmla="*/ 257002 w 504902"/>
                <a:gd name="connsiteY5" fmla="*/ 0 h 352329"/>
                <a:gd name="connsiteX6" fmla="*/ 257193 w 504902"/>
                <a:gd name="connsiteY6" fmla="*/ 4667 h 352329"/>
                <a:gd name="connsiteX7" fmla="*/ 257193 w 504902"/>
                <a:gd name="connsiteY7" fmla="*/ 28575 h 352329"/>
                <a:gd name="connsiteX8" fmla="*/ 423880 w 504902"/>
                <a:gd name="connsiteY8" fmla="*/ 28575 h 352329"/>
                <a:gd name="connsiteX9" fmla="*/ 428643 w 504902"/>
                <a:gd name="connsiteY9" fmla="*/ 33338 h 352329"/>
                <a:gd name="connsiteX10" fmla="*/ 428643 w 504902"/>
                <a:gd name="connsiteY10" fmla="*/ 242888 h 352329"/>
                <a:gd name="connsiteX11" fmla="*/ 423880 w 504902"/>
                <a:gd name="connsiteY11" fmla="*/ 247650 h 352329"/>
                <a:gd name="connsiteX12" fmla="*/ 80980 w 504902"/>
                <a:gd name="connsiteY12" fmla="*/ 247650 h 352329"/>
                <a:gd name="connsiteX13" fmla="*/ 76218 w 504902"/>
                <a:gd name="connsiteY13" fmla="*/ 242888 h 352329"/>
                <a:gd name="connsiteX14" fmla="*/ 76218 w 504902"/>
                <a:gd name="connsiteY14" fmla="*/ 173927 h 352329"/>
                <a:gd name="connsiteX15" fmla="*/ 67169 w 504902"/>
                <a:gd name="connsiteY15" fmla="*/ 167354 h 352329"/>
                <a:gd name="connsiteX16" fmla="*/ 47643 w 504902"/>
                <a:gd name="connsiteY16" fmla="*/ 149447 h 352329"/>
                <a:gd name="connsiteX17" fmla="*/ 47643 w 504902"/>
                <a:gd name="connsiteY17" fmla="*/ 242792 h 352329"/>
                <a:gd name="connsiteX18" fmla="*/ 49738 w 504902"/>
                <a:gd name="connsiteY18" fmla="*/ 254318 h 352329"/>
                <a:gd name="connsiteX19" fmla="*/ 4780 w 504902"/>
                <a:gd name="connsiteY19" fmla="*/ 314230 h 352329"/>
                <a:gd name="connsiteX20" fmla="*/ 23830 w 504902"/>
                <a:gd name="connsiteY20" fmla="*/ 352330 h 352329"/>
                <a:gd name="connsiteX21" fmla="*/ 481030 w 504902"/>
                <a:gd name="connsiteY21" fmla="*/ 352330 h 352329"/>
                <a:gd name="connsiteX22" fmla="*/ 500080 w 504902"/>
                <a:gd name="connsiteY22" fmla="*/ 314230 h 352329"/>
                <a:gd name="connsiteX23" fmla="*/ 331012 w 504902"/>
                <a:gd name="connsiteY23" fmla="*/ 323850 h 352329"/>
                <a:gd name="connsiteX24" fmla="*/ 324439 w 504902"/>
                <a:gd name="connsiteY24" fmla="*/ 310610 h 352329"/>
                <a:gd name="connsiteX25" fmla="*/ 307390 w 504902"/>
                <a:gd name="connsiteY25" fmla="*/ 300038 h 352329"/>
                <a:gd name="connsiteX26" fmla="*/ 197566 w 504902"/>
                <a:gd name="connsiteY26" fmla="*/ 300038 h 352329"/>
                <a:gd name="connsiteX27" fmla="*/ 180517 w 504902"/>
                <a:gd name="connsiteY27" fmla="*/ 310610 h 352329"/>
                <a:gd name="connsiteX28" fmla="*/ 173849 w 504902"/>
                <a:gd name="connsiteY28" fmla="*/ 323850 h 352329"/>
                <a:gd name="connsiteX29" fmla="*/ 33355 w 504902"/>
                <a:gd name="connsiteY29" fmla="*/ 323850 h 352329"/>
                <a:gd name="connsiteX30" fmla="*/ 69074 w 504902"/>
                <a:gd name="connsiteY30" fmla="*/ 276225 h 352329"/>
                <a:gd name="connsiteX31" fmla="*/ 435787 w 504902"/>
                <a:gd name="connsiteY31" fmla="*/ 276225 h 352329"/>
                <a:gd name="connsiteX32" fmla="*/ 471505 w 504902"/>
                <a:gd name="connsiteY32" fmla="*/ 323850 h 352329"/>
                <a:gd name="connsiteX33" fmla="*/ 331012 w 504902"/>
                <a:gd name="connsiteY33" fmla="*/ 323850 h 35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04902" h="352329" extrusionOk="0">
                  <a:moveTo>
                    <a:pt x="500080" y="314325"/>
                  </a:moveTo>
                  <a:lnTo>
                    <a:pt x="455218" y="254413"/>
                  </a:lnTo>
                  <a:cubicBezTo>
                    <a:pt x="456551" y="250793"/>
                    <a:pt x="457218" y="246888"/>
                    <a:pt x="457218" y="242888"/>
                  </a:cubicBezTo>
                  <a:lnTo>
                    <a:pt x="457218" y="33338"/>
                  </a:lnTo>
                  <a:cubicBezTo>
                    <a:pt x="457218" y="14954"/>
                    <a:pt x="442359" y="0"/>
                    <a:pt x="423880" y="0"/>
                  </a:cubicBezTo>
                  <a:lnTo>
                    <a:pt x="257002" y="0"/>
                  </a:lnTo>
                  <a:cubicBezTo>
                    <a:pt x="257193" y="1524"/>
                    <a:pt x="257193" y="3143"/>
                    <a:pt x="257193" y="4667"/>
                  </a:cubicBezTo>
                  <a:lnTo>
                    <a:pt x="257193" y="28575"/>
                  </a:lnTo>
                  <a:lnTo>
                    <a:pt x="423880" y="28575"/>
                  </a:lnTo>
                  <a:cubicBezTo>
                    <a:pt x="426547" y="28575"/>
                    <a:pt x="428643" y="30670"/>
                    <a:pt x="428643" y="33338"/>
                  </a:cubicBezTo>
                  <a:lnTo>
                    <a:pt x="428643" y="242888"/>
                  </a:lnTo>
                  <a:cubicBezTo>
                    <a:pt x="428643" y="245555"/>
                    <a:pt x="426547" y="247650"/>
                    <a:pt x="423880" y="247650"/>
                  </a:cubicBezTo>
                  <a:lnTo>
                    <a:pt x="80980" y="247650"/>
                  </a:lnTo>
                  <a:cubicBezTo>
                    <a:pt x="78409" y="247650"/>
                    <a:pt x="76218" y="245555"/>
                    <a:pt x="76218" y="242888"/>
                  </a:cubicBezTo>
                  <a:lnTo>
                    <a:pt x="76218" y="173927"/>
                  </a:lnTo>
                  <a:cubicBezTo>
                    <a:pt x="73265" y="171926"/>
                    <a:pt x="70217" y="169736"/>
                    <a:pt x="67169" y="167354"/>
                  </a:cubicBezTo>
                  <a:cubicBezTo>
                    <a:pt x="60978" y="162592"/>
                    <a:pt x="54215" y="156591"/>
                    <a:pt x="47643" y="149447"/>
                  </a:cubicBezTo>
                  <a:lnTo>
                    <a:pt x="47643" y="242792"/>
                  </a:lnTo>
                  <a:cubicBezTo>
                    <a:pt x="47643" y="246888"/>
                    <a:pt x="48405" y="250698"/>
                    <a:pt x="49738" y="254318"/>
                  </a:cubicBezTo>
                  <a:lnTo>
                    <a:pt x="4780" y="314230"/>
                  </a:lnTo>
                  <a:cubicBezTo>
                    <a:pt x="-6935" y="329946"/>
                    <a:pt x="4209" y="352330"/>
                    <a:pt x="23830" y="352330"/>
                  </a:cubicBezTo>
                  <a:lnTo>
                    <a:pt x="481030" y="352330"/>
                  </a:lnTo>
                  <a:cubicBezTo>
                    <a:pt x="500652" y="352330"/>
                    <a:pt x="511891" y="329946"/>
                    <a:pt x="500080" y="314230"/>
                  </a:cubicBezTo>
                  <a:close/>
                  <a:moveTo>
                    <a:pt x="331012" y="323850"/>
                  </a:moveTo>
                  <a:lnTo>
                    <a:pt x="324439" y="310610"/>
                  </a:lnTo>
                  <a:cubicBezTo>
                    <a:pt x="321201" y="304133"/>
                    <a:pt x="314629" y="300038"/>
                    <a:pt x="307390" y="300038"/>
                  </a:cubicBezTo>
                  <a:lnTo>
                    <a:pt x="197566" y="300038"/>
                  </a:lnTo>
                  <a:cubicBezTo>
                    <a:pt x="190327" y="300038"/>
                    <a:pt x="183755" y="304133"/>
                    <a:pt x="180517" y="310610"/>
                  </a:cubicBezTo>
                  <a:lnTo>
                    <a:pt x="173849" y="323850"/>
                  </a:lnTo>
                  <a:lnTo>
                    <a:pt x="33355" y="323850"/>
                  </a:lnTo>
                  <a:lnTo>
                    <a:pt x="69074" y="276225"/>
                  </a:lnTo>
                  <a:lnTo>
                    <a:pt x="435787" y="276225"/>
                  </a:lnTo>
                  <a:lnTo>
                    <a:pt x="471505" y="323850"/>
                  </a:lnTo>
                  <a:lnTo>
                    <a:pt x="331012" y="32385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2" name="Группа 11"/>
          <p:cNvGrpSpPr/>
          <p:nvPr/>
        </p:nvGrpSpPr>
        <p:grpSpPr bwMode="auto">
          <a:xfrm>
            <a:off x="1217495" y="2690436"/>
            <a:ext cx="445790" cy="360277"/>
            <a:chOff x="5061288" y="2003386"/>
            <a:chExt cx="504902" cy="408050"/>
          </a:xfrm>
          <a:gradFill>
            <a:gsLst>
              <a:gs pos="0">
                <a:srgbClr val="BE63F0"/>
              </a:gs>
              <a:gs pos="75000">
                <a:schemeClr val="accent1"/>
              </a:gs>
            </a:gsLst>
            <a:lin ang="0" scaled="1"/>
          </a:gradFill>
        </p:grpSpPr>
        <p:sp>
          <p:nvSpPr>
            <p:cNvPr id="13" name="Полилиния: фигура 12"/>
            <p:cNvSpPr/>
            <p:nvPr/>
          </p:nvSpPr>
          <p:spPr bwMode="auto">
            <a:xfrm>
              <a:off x="5108931" y="2003386"/>
              <a:ext cx="180975" cy="228409"/>
            </a:xfrm>
            <a:custGeom>
              <a:avLst/>
              <a:gdLst>
                <a:gd name="connsiteX0" fmla="*/ 36957 w 180975"/>
                <a:gd name="connsiteY0" fmla="*/ 201930 h 228409"/>
                <a:gd name="connsiteX1" fmla="*/ 82582 w 180975"/>
                <a:gd name="connsiteY1" fmla="*/ 226981 h 228409"/>
                <a:gd name="connsiteX2" fmla="*/ 98489 w 180975"/>
                <a:gd name="connsiteY2" fmla="*/ 226981 h 228409"/>
                <a:gd name="connsiteX3" fmla="*/ 144113 w 180975"/>
                <a:gd name="connsiteY3" fmla="*/ 201930 h 228409"/>
                <a:gd name="connsiteX4" fmla="*/ 180975 w 180975"/>
                <a:gd name="connsiteY4" fmla="*/ 136589 h 228409"/>
                <a:gd name="connsiteX5" fmla="*/ 180975 w 180975"/>
                <a:gd name="connsiteY5" fmla="*/ 61817 h 228409"/>
                <a:gd name="connsiteX6" fmla="*/ 168974 w 180975"/>
                <a:gd name="connsiteY6" fmla="*/ 41148 h 228409"/>
                <a:gd name="connsiteX7" fmla="*/ 102299 w 180975"/>
                <a:gd name="connsiteY7" fmla="*/ 3143 h 228409"/>
                <a:gd name="connsiteX8" fmla="*/ 78772 w 180975"/>
                <a:gd name="connsiteY8" fmla="*/ 3143 h 228409"/>
                <a:gd name="connsiteX9" fmla="*/ 12097 w 180975"/>
                <a:gd name="connsiteY9" fmla="*/ 41148 h 228409"/>
                <a:gd name="connsiteX10" fmla="*/ 0 w 180975"/>
                <a:gd name="connsiteY10" fmla="*/ 61817 h 228409"/>
                <a:gd name="connsiteX11" fmla="*/ 0 w 180975"/>
                <a:gd name="connsiteY11" fmla="*/ 136589 h 228409"/>
                <a:gd name="connsiteX12" fmla="*/ 36957 w 180975"/>
                <a:gd name="connsiteY12" fmla="*/ 201930 h 228409"/>
                <a:gd name="connsiteX13" fmla="*/ 28575 w 180975"/>
                <a:gd name="connsiteY13" fmla="*/ 64580 h 228409"/>
                <a:gd name="connsiteX14" fmla="*/ 90488 w 180975"/>
                <a:gd name="connsiteY14" fmla="*/ 29242 h 228409"/>
                <a:gd name="connsiteX15" fmla="*/ 152400 w 180975"/>
                <a:gd name="connsiteY15" fmla="*/ 64580 h 228409"/>
                <a:gd name="connsiteX16" fmla="*/ 152400 w 180975"/>
                <a:gd name="connsiteY16" fmla="*/ 136589 h 228409"/>
                <a:gd name="connsiteX17" fmla="*/ 126587 w 180975"/>
                <a:gd name="connsiteY17" fmla="*/ 179261 h 228409"/>
                <a:gd name="connsiteX18" fmla="*/ 90488 w 180975"/>
                <a:gd name="connsiteY18" fmla="*/ 199454 h 228409"/>
                <a:gd name="connsiteX19" fmla="*/ 54483 w 180975"/>
                <a:gd name="connsiteY19" fmla="*/ 179261 h 228409"/>
                <a:gd name="connsiteX20" fmla="*/ 28575 w 180975"/>
                <a:gd name="connsiteY20" fmla="*/ 136589 h 228409"/>
                <a:gd name="connsiteX21" fmla="*/ 28575 w 180975"/>
                <a:gd name="connsiteY21" fmla="*/ 64580 h 228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0975" h="228409" extrusionOk="0">
                  <a:moveTo>
                    <a:pt x="36957" y="201930"/>
                  </a:moveTo>
                  <a:cubicBezTo>
                    <a:pt x="55150" y="215932"/>
                    <a:pt x="75057" y="224123"/>
                    <a:pt x="82582" y="226981"/>
                  </a:cubicBezTo>
                  <a:cubicBezTo>
                    <a:pt x="87725" y="228886"/>
                    <a:pt x="93345" y="228886"/>
                    <a:pt x="98489" y="226981"/>
                  </a:cubicBezTo>
                  <a:cubicBezTo>
                    <a:pt x="106013" y="224123"/>
                    <a:pt x="125920" y="215932"/>
                    <a:pt x="144113" y="201930"/>
                  </a:cubicBezTo>
                  <a:cubicBezTo>
                    <a:pt x="162020" y="188119"/>
                    <a:pt x="180975" y="166497"/>
                    <a:pt x="180975" y="136589"/>
                  </a:cubicBezTo>
                  <a:lnTo>
                    <a:pt x="180975" y="61817"/>
                  </a:lnTo>
                  <a:cubicBezTo>
                    <a:pt x="180975" y="53245"/>
                    <a:pt x="176403" y="45339"/>
                    <a:pt x="168974" y="41148"/>
                  </a:cubicBezTo>
                  <a:lnTo>
                    <a:pt x="102299" y="3143"/>
                  </a:lnTo>
                  <a:cubicBezTo>
                    <a:pt x="95059" y="-1048"/>
                    <a:pt x="86011" y="-1048"/>
                    <a:pt x="78772" y="3143"/>
                  </a:cubicBezTo>
                  <a:lnTo>
                    <a:pt x="12097" y="41148"/>
                  </a:lnTo>
                  <a:cubicBezTo>
                    <a:pt x="4667" y="45339"/>
                    <a:pt x="0" y="53245"/>
                    <a:pt x="0" y="61817"/>
                  </a:cubicBezTo>
                  <a:lnTo>
                    <a:pt x="0" y="136589"/>
                  </a:lnTo>
                  <a:cubicBezTo>
                    <a:pt x="0" y="166497"/>
                    <a:pt x="19050" y="188119"/>
                    <a:pt x="36957" y="201930"/>
                  </a:cubicBezTo>
                  <a:close/>
                  <a:moveTo>
                    <a:pt x="28575" y="64580"/>
                  </a:moveTo>
                  <a:lnTo>
                    <a:pt x="90488" y="29242"/>
                  </a:lnTo>
                  <a:lnTo>
                    <a:pt x="152400" y="64580"/>
                  </a:lnTo>
                  <a:lnTo>
                    <a:pt x="152400" y="136589"/>
                  </a:lnTo>
                  <a:cubicBezTo>
                    <a:pt x="152400" y="153353"/>
                    <a:pt x="141827" y="167545"/>
                    <a:pt x="126587" y="179261"/>
                  </a:cubicBezTo>
                  <a:cubicBezTo>
                    <a:pt x="113062" y="189643"/>
                    <a:pt x="98012" y="196406"/>
                    <a:pt x="90488" y="199454"/>
                  </a:cubicBezTo>
                  <a:cubicBezTo>
                    <a:pt x="83058" y="196501"/>
                    <a:pt x="68009" y="189738"/>
                    <a:pt x="54483" y="179261"/>
                  </a:cubicBezTo>
                  <a:cubicBezTo>
                    <a:pt x="39243" y="167545"/>
                    <a:pt x="28575" y="153257"/>
                    <a:pt x="28575" y="136589"/>
                  </a:cubicBezTo>
                  <a:lnTo>
                    <a:pt x="28575" y="6458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Полилиния: фигура 13"/>
            <p:cNvSpPr/>
            <p:nvPr/>
          </p:nvSpPr>
          <p:spPr bwMode="auto">
            <a:xfrm>
              <a:off x="5061288" y="2059107"/>
              <a:ext cx="504902" cy="352329"/>
            </a:xfrm>
            <a:custGeom>
              <a:avLst/>
              <a:gdLst>
                <a:gd name="connsiteX0" fmla="*/ 500080 w 504902"/>
                <a:gd name="connsiteY0" fmla="*/ 314325 h 352329"/>
                <a:gd name="connsiteX1" fmla="*/ 455218 w 504902"/>
                <a:gd name="connsiteY1" fmla="*/ 254413 h 352329"/>
                <a:gd name="connsiteX2" fmla="*/ 457218 w 504902"/>
                <a:gd name="connsiteY2" fmla="*/ 242888 h 352329"/>
                <a:gd name="connsiteX3" fmla="*/ 457218 w 504902"/>
                <a:gd name="connsiteY3" fmla="*/ 33338 h 352329"/>
                <a:gd name="connsiteX4" fmla="*/ 423880 w 504902"/>
                <a:gd name="connsiteY4" fmla="*/ 0 h 352329"/>
                <a:gd name="connsiteX5" fmla="*/ 257002 w 504902"/>
                <a:gd name="connsiteY5" fmla="*/ 0 h 352329"/>
                <a:gd name="connsiteX6" fmla="*/ 257193 w 504902"/>
                <a:gd name="connsiteY6" fmla="*/ 4667 h 352329"/>
                <a:gd name="connsiteX7" fmla="*/ 257193 w 504902"/>
                <a:gd name="connsiteY7" fmla="*/ 28575 h 352329"/>
                <a:gd name="connsiteX8" fmla="*/ 423880 w 504902"/>
                <a:gd name="connsiteY8" fmla="*/ 28575 h 352329"/>
                <a:gd name="connsiteX9" fmla="*/ 428643 w 504902"/>
                <a:gd name="connsiteY9" fmla="*/ 33338 h 352329"/>
                <a:gd name="connsiteX10" fmla="*/ 428643 w 504902"/>
                <a:gd name="connsiteY10" fmla="*/ 242888 h 352329"/>
                <a:gd name="connsiteX11" fmla="*/ 423880 w 504902"/>
                <a:gd name="connsiteY11" fmla="*/ 247650 h 352329"/>
                <a:gd name="connsiteX12" fmla="*/ 80980 w 504902"/>
                <a:gd name="connsiteY12" fmla="*/ 247650 h 352329"/>
                <a:gd name="connsiteX13" fmla="*/ 76218 w 504902"/>
                <a:gd name="connsiteY13" fmla="*/ 242888 h 352329"/>
                <a:gd name="connsiteX14" fmla="*/ 76218 w 504902"/>
                <a:gd name="connsiteY14" fmla="*/ 173927 h 352329"/>
                <a:gd name="connsiteX15" fmla="*/ 67169 w 504902"/>
                <a:gd name="connsiteY15" fmla="*/ 167354 h 352329"/>
                <a:gd name="connsiteX16" fmla="*/ 47643 w 504902"/>
                <a:gd name="connsiteY16" fmla="*/ 149447 h 352329"/>
                <a:gd name="connsiteX17" fmla="*/ 47643 w 504902"/>
                <a:gd name="connsiteY17" fmla="*/ 242792 h 352329"/>
                <a:gd name="connsiteX18" fmla="*/ 49738 w 504902"/>
                <a:gd name="connsiteY18" fmla="*/ 254318 h 352329"/>
                <a:gd name="connsiteX19" fmla="*/ 4780 w 504902"/>
                <a:gd name="connsiteY19" fmla="*/ 314230 h 352329"/>
                <a:gd name="connsiteX20" fmla="*/ 23830 w 504902"/>
                <a:gd name="connsiteY20" fmla="*/ 352330 h 352329"/>
                <a:gd name="connsiteX21" fmla="*/ 481030 w 504902"/>
                <a:gd name="connsiteY21" fmla="*/ 352330 h 352329"/>
                <a:gd name="connsiteX22" fmla="*/ 500080 w 504902"/>
                <a:gd name="connsiteY22" fmla="*/ 314230 h 352329"/>
                <a:gd name="connsiteX23" fmla="*/ 331012 w 504902"/>
                <a:gd name="connsiteY23" fmla="*/ 323850 h 352329"/>
                <a:gd name="connsiteX24" fmla="*/ 324439 w 504902"/>
                <a:gd name="connsiteY24" fmla="*/ 310610 h 352329"/>
                <a:gd name="connsiteX25" fmla="*/ 307390 w 504902"/>
                <a:gd name="connsiteY25" fmla="*/ 300038 h 352329"/>
                <a:gd name="connsiteX26" fmla="*/ 197566 w 504902"/>
                <a:gd name="connsiteY26" fmla="*/ 300038 h 352329"/>
                <a:gd name="connsiteX27" fmla="*/ 180517 w 504902"/>
                <a:gd name="connsiteY27" fmla="*/ 310610 h 352329"/>
                <a:gd name="connsiteX28" fmla="*/ 173849 w 504902"/>
                <a:gd name="connsiteY28" fmla="*/ 323850 h 352329"/>
                <a:gd name="connsiteX29" fmla="*/ 33355 w 504902"/>
                <a:gd name="connsiteY29" fmla="*/ 323850 h 352329"/>
                <a:gd name="connsiteX30" fmla="*/ 69074 w 504902"/>
                <a:gd name="connsiteY30" fmla="*/ 276225 h 352329"/>
                <a:gd name="connsiteX31" fmla="*/ 435787 w 504902"/>
                <a:gd name="connsiteY31" fmla="*/ 276225 h 352329"/>
                <a:gd name="connsiteX32" fmla="*/ 471505 w 504902"/>
                <a:gd name="connsiteY32" fmla="*/ 323850 h 352329"/>
                <a:gd name="connsiteX33" fmla="*/ 331012 w 504902"/>
                <a:gd name="connsiteY33" fmla="*/ 323850 h 35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04902" h="352329" extrusionOk="0">
                  <a:moveTo>
                    <a:pt x="500080" y="314325"/>
                  </a:moveTo>
                  <a:lnTo>
                    <a:pt x="455218" y="254413"/>
                  </a:lnTo>
                  <a:cubicBezTo>
                    <a:pt x="456551" y="250793"/>
                    <a:pt x="457218" y="246888"/>
                    <a:pt x="457218" y="242888"/>
                  </a:cubicBezTo>
                  <a:lnTo>
                    <a:pt x="457218" y="33338"/>
                  </a:lnTo>
                  <a:cubicBezTo>
                    <a:pt x="457218" y="14954"/>
                    <a:pt x="442359" y="0"/>
                    <a:pt x="423880" y="0"/>
                  </a:cubicBezTo>
                  <a:lnTo>
                    <a:pt x="257002" y="0"/>
                  </a:lnTo>
                  <a:cubicBezTo>
                    <a:pt x="257193" y="1524"/>
                    <a:pt x="257193" y="3143"/>
                    <a:pt x="257193" y="4667"/>
                  </a:cubicBezTo>
                  <a:lnTo>
                    <a:pt x="257193" y="28575"/>
                  </a:lnTo>
                  <a:lnTo>
                    <a:pt x="423880" y="28575"/>
                  </a:lnTo>
                  <a:cubicBezTo>
                    <a:pt x="426547" y="28575"/>
                    <a:pt x="428643" y="30670"/>
                    <a:pt x="428643" y="33338"/>
                  </a:cubicBezTo>
                  <a:lnTo>
                    <a:pt x="428643" y="242888"/>
                  </a:lnTo>
                  <a:cubicBezTo>
                    <a:pt x="428643" y="245555"/>
                    <a:pt x="426547" y="247650"/>
                    <a:pt x="423880" y="247650"/>
                  </a:cubicBezTo>
                  <a:lnTo>
                    <a:pt x="80980" y="247650"/>
                  </a:lnTo>
                  <a:cubicBezTo>
                    <a:pt x="78409" y="247650"/>
                    <a:pt x="76218" y="245555"/>
                    <a:pt x="76218" y="242888"/>
                  </a:cubicBezTo>
                  <a:lnTo>
                    <a:pt x="76218" y="173927"/>
                  </a:lnTo>
                  <a:cubicBezTo>
                    <a:pt x="73265" y="171926"/>
                    <a:pt x="70217" y="169736"/>
                    <a:pt x="67169" y="167354"/>
                  </a:cubicBezTo>
                  <a:cubicBezTo>
                    <a:pt x="60978" y="162592"/>
                    <a:pt x="54215" y="156591"/>
                    <a:pt x="47643" y="149447"/>
                  </a:cubicBezTo>
                  <a:lnTo>
                    <a:pt x="47643" y="242792"/>
                  </a:lnTo>
                  <a:cubicBezTo>
                    <a:pt x="47643" y="246888"/>
                    <a:pt x="48405" y="250698"/>
                    <a:pt x="49738" y="254318"/>
                  </a:cubicBezTo>
                  <a:lnTo>
                    <a:pt x="4780" y="314230"/>
                  </a:lnTo>
                  <a:cubicBezTo>
                    <a:pt x="-6935" y="329946"/>
                    <a:pt x="4209" y="352330"/>
                    <a:pt x="23830" y="352330"/>
                  </a:cubicBezTo>
                  <a:lnTo>
                    <a:pt x="481030" y="352330"/>
                  </a:lnTo>
                  <a:cubicBezTo>
                    <a:pt x="500652" y="352330"/>
                    <a:pt x="511891" y="329946"/>
                    <a:pt x="500080" y="314230"/>
                  </a:cubicBezTo>
                  <a:close/>
                  <a:moveTo>
                    <a:pt x="331012" y="323850"/>
                  </a:moveTo>
                  <a:lnTo>
                    <a:pt x="324439" y="310610"/>
                  </a:lnTo>
                  <a:cubicBezTo>
                    <a:pt x="321201" y="304133"/>
                    <a:pt x="314629" y="300038"/>
                    <a:pt x="307390" y="300038"/>
                  </a:cubicBezTo>
                  <a:lnTo>
                    <a:pt x="197566" y="300038"/>
                  </a:lnTo>
                  <a:cubicBezTo>
                    <a:pt x="190327" y="300038"/>
                    <a:pt x="183755" y="304133"/>
                    <a:pt x="180517" y="310610"/>
                  </a:cubicBezTo>
                  <a:lnTo>
                    <a:pt x="173849" y="323850"/>
                  </a:lnTo>
                  <a:lnTo>
                    <a:pt x="33355" y="323850"/>
                  </a:lnTo>
                  <a:lnTo>
                    <a:pt x="69074" y="276225"/>
                  </a:lnTo>
                  <a:lnTo>
                    <a:pt x="435787" y="276225"/>
                  </a:lnTo>
                  <a:lnTo>
                    <a:pt x="471505" y="323850"/>
                  </a:lnTo>
                  <a:lnTo>
                    <a:pt x="331012" y="32385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5" name="Группа 14"/>
          <p:cNvGrpSpPr/>
          <p:nvPr/>
        </p:nvGrpSpPr>
        <p:grpSpPr bwMode="auto">
          <a:xfrm>
            <a:off x="1217495" y="4366836"/>
            <a:ext cx="445790" cy="360277"/>
            <a:chOff x="5061288" y="2003386"/>
            <a:chExt cx="504902" cy="408050"/>
          </a:xfrm>
          <a:gradFill>
            <a:gsLst>
              <a:gs pos="0">
                <a:srgbClr val="BE63F0"/>
              </a:gs>
              <a:gs pos="75000">
                <a:schemeClr val="accent1"/>
              </a:gs>
            </a:gsLst>
            <a:lin ang="0" scaled="1"/>
          </a:gradFill>
        </p:grpSpPr>
        <p:sp>
          <p:nvSpPr>
            <p:cNvPr id="16" name="Полилиния: фигура 15"/>
            <p:cNvSpPr/>
            <p:nvPr/>
          </p:nvSpPr>
          <p:spPr bwMode="auto">
            <a:xfrm>
              <a:off x="5108931" y="2003386"/>
              <a:ext cx="180975" cy="228409"/>
            </a:xfrm>
            <a:custGeom>
              <a:avLst/>
              <a:gdLst>
                <a:gd name="connsiteX0" fmla="*/ 36957 w 180975"/>
                <a:gd name="connsiteY0" fmla="*/ 201930 h 228409"/>
                <a:gd name="connsiteX1" fmla="*/ 82582 w 180975"/>
                <a:gd name="connsiteY1" fmla="*/ 226981 h 228409"/>
                <a:gd name="connsiteX2" fmla="*/ 98489 w 180975"/>
                <a:gd name="connsiteY2" fmla="*/ 226981 h 228409"/>
                <a:gd name="connsiteX3" fmla="*/ 144113 w 180975"/>
                <a:gd name="connsiteY3" fmla="*/ 201930 h 228409"/>
                <a:gd name="connsiteX4" fmla="*/ 180975 w 180975"/>
                <a:gd name="connsiteY4" fmla="*/ 136589 h 228409"/>
                <a:gd name="connsiteX5" fmla="*/ 180975 w 180975"/>
                <a:gd name="connsiteY5" fmla="*/ 61817 h 228409"/>
                <a:gd name="connsiteX6" fmla="*/ 168974 w 180975"/>
                <a:gd name="connsiteY6" fmla="*/ 41148 h 228409"/>
                <a:gd name="connsiteX7" fmla="*/ 102299 w 180975"/>
                <a:gd name="connsiteY7" fmla="*/ 3143 h 228409"/>
                <a:gd name="connsiteX8" fmla="*/ 78772 w 180975"/>
                <a:gd name="connsiteY8" fmla="*/ 3143 h 228409"/>
                <a:gd name="connsiteX9" fmla="*/ 12097 w 180975"/>
                <a:gd name="connsiteY9" fmla="*/ 41148 h 228409"/>
                <a:gd name="connsiteX10" fmla="*/ 0 w 180975"/>
                <a:gd name="connsiteY10" fmla="*/ 61817 h 228409"/>
                <a:gd name="connsiteX11" fmla="*/ 0 w 180975"/>
                <a:gd name="connsiteY11" fmla="*/ 136589 h 228409"/>
                <a:gd name="connsiteX12" fmla="*/ 36957 w 180975"/>
                <a:gd name="connsiteY12" fmla="*/ 201930 h 228409"/>
                <a:gd name="connsiteX13" fmla="*/ 28575 w 180975"/>
                <a:gd name="connsiteY13" fmla="*/ 64580 h 228409"/>
                <a:gd name="connsiteX14" fmla="*/ 90488 w 180975"/>
                <a:gd name="connsiteY14" fmla="*/ 29242 h 228409"/>
                <a:gd name="connsiteX15" fmla="*/ 152400 w 180975"/>
                <a:gd name="connsiteY15" fmla="*/ 64580 h 228409"/>
                <a:gd name="connsiteX16" fmla="*/ 152400 w 180975"/>
                <a:gd name="connsiteY16" fmla="*/ 136589 h 228409"/>
                <a:gd name="connsiteX17" fmla="*/ 126587 w 180975"/>
                <a:gd name="connsiteY17" fmla="*/ 179261 h 228409"/>
                <a:gd name="connsiteX18" fmla="*/ 90488 w 180975"/>
                <a:gd name="connsiteY18" fmla="*/ 199454 h 228409"/>
                <a:gd name="connsiteX19" fmla="*/ 54483 w 180975"/>
                <a:gd name="connsiteY19" fmla="*/ 179261 h 228409"/>
                <a:gd name="connsiteX20" fmla="*/ 28575 w 180975"/>
                <a:gd name="connsiteY20" fmla="*/ 136589 h 228409"/>
                <a:gd name="connsiteX21" fmla="*/ 28575 w 180975"/>
                <a:gd name="connsiteY21" fmla="*/ 64580 h 228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0975" h="228409" extrusionOk="0">
                  <a:moveTo>
                    <a:pt x="36957" y="201930"/>
                  </a:moveTo>
                  <a:cubicBezTo>
                    <a:pt x="55150" y="215932"/>
                    <a:pt x="75057" y="224123"/>
                    <a:pt x="82582" y="226981"/>
                  </a:cubicBezTo>
                  <a:cubicBezTo>
                    <a:pt x="87725" y="228886"/>
                    <a:pt x="93345" y="228886"/>
                    <a:pt x="98489" y="226981"/>
                  </a:cubicBezTo>
                  <a:cubicBezTo>
                    <a:pt x="106013" y="224123"/>
                    <a:pt x="125920" y="215932"/>
                    <a:pt x="144113" y="201930"/>
                  </a:cubicBezTo>
                  <a:cubicBezTo>
                    <a:pt x="162020" y="188119"/>
                    <a:pt x="180975" y="166497"/>
                    <a:pt x="180975" y="136589"/>
                  </a:cubicBezTo>
                  <a:lnTo>
                    <a:pt x="180975" y="61817"/>
                  </a:lnTo>
                  <a:cubicBezTo>
                    <a:pt x="180975" y="53245"/>
                    <a:pt x="176403" y="45339"/>
                    <a:pt x="168974" y="41148"/>
                  </a:cubicBezTo>
                  <a:lnTo>
                    <a:pt x="102299" y="3143"/>
                  </a:lnTo>
                  <a:cubicBezTo>
                    <a:pt x="95059" y="-1048"/>
                    <a:pt x="86011" y="-1048"/>
                    <a:pt x="78772" y="3143"/>
                  </a:cubicBezTo>
                  <a:lnTo>
                    <a:pt x="12097" y="41148"/>
                  </a:lnTo>
                  <a:cubicBezTo>
                    <a:pt x="4667" y="45339"/>
                    <a:pt x="0" y="53245"/>
                    <a:pt x="0" y="61817"/>
                  </a:cubicBezTo>
                  <a:lnTo>
                    <a:pt x="0" y="136589"/>
                  </a:lnTo>
                  <a:cubicBezTo>
                    <a:pt x="0" y="166497"/>
                    <a:pt x="19050" y="188119"/>
                    <a:pt x="36957" y="201930"/>
                  </a:cubicBezTo>
                  <a:close/>
                  <a:moveTo>
                    <a:pt x="28575" y="64580"/>
                  </a:moveTo>
                  <a:lnTo>
                    <a:pt x="90488" y="29242"/>
                  </a:lnTo>
                  <a:lnTo>
                    <a:pt x="152400" y="64580"/>
                  </a:lnTo>
                  <a:lnTo>
                    <a:pt x="152400" y="136589"/>
                  </a:lnTo>
                  <a:cubicBezTo>
                    <a:pt x="152400" y="153353"/>
                    <a:pt x="141827" y="167545"/>
                    <a:pt x="126587" y="179261"/>
                  </a:cubicBezTo>
                  <a:cubicBezTo>
                    <a:pt x="113062" y="189643"/>
                    <a:pt x="98012" y="196406"/>
                    <a:pt x="90488" y="199454"/>
                  </a:cubicBezTo>
                  <a:cubicBezTo>
                    <a:pt x="83058" y="196501"/>
                    <a:pt x="68009" y="189738"/>
                    <a:pt x="54483" y="179261"/>
                  </a:cubicBezTo>
                  <a:cubicBezTo>
                    <a:pt x="39243" y="167545"/>
                    <a:pt x="28575" y="153257"/>
                    <a:pt x="28575" y="136589"/>
                  </a:cubicBezTo>
                  <a:lnTo>
                    <a:pt x="28575" y="6458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Полилиния: фигура 16"/>
            <p:cNvSpPr/>
            <p:nvPr/>
          </p:nvSpPr>
          <p:spPr bwMode="auto">
            <a:xfrm>
              <a:off x="5061288" y="2059107"/>
              <a:ext cx="504902" cy="352329"/>
            </a:xfrm>
            <a:custGeom>
              <a:avLst/>
              <a:gdLst>
                <a:gd name="connsiteX0" fmla="*/ 500080 w 504902"/>
                <a:gd name="connsiteY0" fmla="*/ 314325 h 352329"/>
                <a:gd name="connsiteX1" fmla="*/ 455218 w 504902"/>
                <a:gd name="connsiteY1" fmla="*/ 254413 h 352329"/>
                <a:gd name="connsiteX2" fmla="*/ 457218 w 504902"/>
                <a:gd name="connsiteY2" fmla="*/ 242888 h 352329"/>
                <a:gd name="connsiteX3" fmla="*/ 457218 w 504902"/>
                <a:gd name="connsiteY3" fmla="*/ 33338 h 352329"/>
                <a:gd name="connsiteX4" fmla="*/ 423880 w 504902"/>
                <a:gd name="connsiteY4" fmla="*/ 0 h 352329"/>
                <a:gd name="connsiteX5" fmla="*/ 257002 w 504902"/>
                <a:gd name="connsiteY5" fmla="*/ 0 h 352329"/>
                <a:gd name="connsiteX6" fmla="*/ 257193 w 504902"/>
                <a:gd name="connsiteY6" fmla="*/ 4667 h 352329"/>
                <a:gd name="connsiteX7" fmla="*/ 257193 w 504902"/>
                <a:gd name="connsiteY7" fmla="*/ 28575 h 352329"/>
                <a:gd name="connsiteX8" fmla="*/ 423880 w 504902"/>
                <a:gd name="connsiteY8" fmla="*/ 28575 h 352329"/>
                <a:gd name="connsiteX9" fmla="*/ 428643 w 504902"/>
                <a:gd name="connsiteY9" fmla="*/ 33338 h 352329"/>
                <a:gd name="connsiteX10" fmla="*/ 428643 w 504902"/>
                <a:gd name="connsiteY10" fmla="*/ 242888 h 352329"/>
                <a:gd name="connsiteX11" fmla="*/ 423880 w 504902"/>
                <a:gd name="connsiteY11" fmla="*/ 247650 h 352329"/>
                <a:gd name="connsiteX12" fmla="*/ 80980 w 504902"/>
                <a:gd name="connsiteY12" fmla="*/ 247650 h 352329"/>
                <a:gd name="connsiteX13" fmla="*/ 76218 w 504902"/>
                <a:gd name="connsiteY13" fmla="*/ 242888 h 352329"/>
                <a:gd name="connsiteX14" fmla="*/ 76218 w 504902"/>
                <a:gd name="connsiteY14" fmla="*/ 173927 h 352329"/>
                <a:gd name="connsiteX15" fmla="*/ 67169 w 504902"/>
                <a:gd name="connsiteY15" fmla="*/ 167354 h 352329"/>
                <a:gd name="connsiteX16" fmla="*/ 47643 w 504902"/>
                <a:gd name="connsiteY16" fmla="*/ 149447 h 352329"/>
                <a:gd name="connsiteX17" fmla="*/ 47643 w 504902"/>
                <a:gd name="connsiteY17" fmla="*/ 242792 h 352329"/>
                <a:gd name="connsiteX18" fmla="*/ 49738 w 504902"/>
                <a:gd name="connsiteY18" fmla="*/ 254318 h 352329"/>
                <a:gd name="connsiteX19" fmla="*/ 4780 w 504902"/>
                <a:gd name="connsiteY19" fmla="*/ 314230 h 352329"/>
                <a:gd name="connsiteX20" fmla="*/ 23830 w 504902"/>
                <a:gd name="connsiteY20" fmla="*/ 352330 h 352329"/>
                <a:gd name="connsiteX21" fmla="*/ 481030 w 504902"/>
                <a:gd name="connsiteY21" fmla="*/ 352330 h 352329"/>
                <a:gd name="connsiteX22" fmla="*/ 500080 w 504902"/>
                <a:gd name="connsiteY22" fmla="*/ 314230 h 352329"/>
                <a:gd name="connsiteX23" fmla="*/ 331012 w 504902"/>
                <a:gd name="connsiteY23" fmla="*/ 323850 h 352329"/>
                <a:gd name="connsiteX24" fmla="*/ 324439 w 504902"/>
                <a:gd name="connsiteY24" fmla="*/ 310610 h 352329"/>
                <a:gd name="connsiteX25" fmla="*/ 307390 w 504902"/>
                <a:gd name="connsiteY25" fmla="*/ 300038 h 352329"/>
                <a:gd name="connsiteX26" fmla="*/ 197566 w 504902"/>
                <a:gd name="connsiteY26" fmla="*/ 300038 h 352329"/>
                <a:gd name="connsiteX27" fmla="*/ 180517 w 504902"/>
                <a:gd name="connsiteY27" fmla="*/ 310610 h 352329"/>
                <a:gd name="connsiteX28" fmla="*/ 173849 w 504902"/>
                <a:gd name="connsiteY28" fmla="*/ 323850 h 352329"/>
                <a:gd name="connsiteX29" fmla="*/ 33355 w 504902"/>
                <a:gd name="connsiteY29" fmla="*/ 323850 h 352329"/>
                <a:gd name="connsiteX30" fmla="*/ 69074 w 504902"/>
                <a:gd name="connsiteY30" fmla="*/ 276225 h 352329"/>
                <a:gd name="connsiteX31" fmla="*/ 435787 w 504902"/>
                <a:gd name="connsiteY31" fmla="*/ 276225 h 352329"/>
                <a:gd name="connsiteX32" fmla="*/ 471505 w 504902"/>
                <a:gd name="connsiteY32" fmla="*/ 323850 h 352329"/>
                <a:gd name="connsiteX33" fmla="*/ 331012 w 504902"/>
                <a:gd name="connsiteY33" fmla="*/ 323850 h 35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04902" h="352329" extrusionOk="0">
                  <a:moveTo>
                    <a:pt x="500080" y="314325"/>
                  </a:moveTo>
                  <a:lnTo>
                    <a:pt x="455218" y="254413"/>
                  </a:lnTo>
                  <a:cubicBezTo>
                    <a:pt x="456551" y="250793"/>
                    <a:pt x="457218" y="246888"/>
                    <a:pt x="457218" y="242888"/>
                  </a:cubicBezTo>
                  <a:lnTo>
                    <a:pt x="457218" y="33338"/>
                  </a:lnTo>
                  <a:cubicBezTo>
                    <a:pt x="457218" y="14954"/>
                    <a:pt x="442359" y="0"/>
                    <a:pt x="423880" y="0"/>
                  </a:cubicBezTo>
                  <a:lnTo>
                    <a:pt x="257002" y="0"/>
                  </a:lnTo>
                  <a:cubicBezTo>
                    <a:pt x="257193" y="1524"/>
                    <a:pt x="257193" y="3143"/>
                    <a:pt x="257193" y="4667"/>
                  </a:cubicBezTo>
                  <a:lnTo>
                    <a:pt x="257193" y="28575"/>
                  </a:lnTo>
                  <a:lnTo>
                    <a:pt x="423880" y="28575"/>
                  </a:lnTo>
                  <a:cubicBezTo>
                    <a:pt x="426547" y="28575"/>
                    <a:pt x="428643" y="30670"/>
                    <a:pt x="428643" y="33338"/>
                  </a:cubicBezTo>
                  <a:lnTo>
                    <a:pt x="428643" y="242888"/>
                  </a:lnTo>
                  <a:cubicBezTo>
                    <a:pt x="428643" y="245555"/>
                    <a:pt x="426547" y="247650"/>
                    <a:pt x="423880" y="247650"/>
                  </a:cubicBezTo>
                  <a:lnTo>
                    <a:pt x="80980" y="247650"/>
                  </a:lnTo>
                  <a:cubicBezTo>
                    <a:pt x="78409" y="247650"/>
                    <a:pt x="76218" y="245555"/>
                    <a:pt x="76218" y="242888"/>
                  </a:cubicBezTo>
                  <a:lnTo>
                    <a:pt x="76218" y="173927"/>
                  </a:lnTo>
                  <a:cubicBezTo>
                    <a:pt x="73265" y="171926"/>
                    <a:pt x="70217" y="169736"/>
                    <a:pt x="67169" y="167354"/>
                  </a:cubicBezTo>
                  <a:cubicBezTo>
                    <a:pt x="60978" y="162592"/>
                    <a:pt x="54215" y="156591"/>
                    <a:pt x="47643" y="149447"/>
                  </a:cubicBezTo>
                  <a:lnTo>
                    <a:pt x="47643" y="242792"/>
                  </a:lnTo>
                  <a:cubicBezTo>
                    <a:pt x="47643" y="246888"/>
                    <a:pt x="48405" y="250698"/>
                    <a:pt x="49738" y="254318"/>
                  </a:cubicBezTo>
                  <a:lnTo>
                    <a:pt x="4780" y="314230"/>
                  </a:lnTo>
                  <a:cubicBezTo>
                    <a:pt x="-6935" y="329946"/>
                    <a:pt x="4209" y="352330"/>
                    <a:pt x="23830" y="352330"/>
                  </a:cubicBezTo>
                  <a:lnTo>
                    <a:pt x="481030" y="352330"/>
                  </a:lnTo>
                  <a:cubicBezTo>
                    <a:pt x="500652" y="352330"/>
                    <a:pt x="511891" y="329946"/>
                    <a:pt x="500080" y="314230"/>
                  </a:cubicBezTo>
                  <a:close/>
                  <a:moveTo>
                    <a:pt x="331012" y="323850"/>
                  </a:moveTo>
                  <a:lnTo>
                    <a:pt x="324439" y="310610"/>
                  </a:lnTo>
                  <a:cubicBezTo>
                    <a:pt x="321201" y="304133"/>
                    <a:pt x="314629" y="300038"/>
                    <a:pt x="307390" y="300038"/>
                  </a:cubicBezTo>
                  <a:lnTo>
                    <a:pt x="197566" y="300038"/>
                  </a:lnTo>
                  <a:cubicBezTo>
                    <a:pt x="190327" y="300038"/>
                    <a:pt x="183755" y="304133"/>
                    <a:pt x="180517" y="310610"/>
                  </a:cubicBezTo>
                  <a:lnTo>
                    <a:pt x="173849" y="323850"/>
                  </a:lnTo>
                  <a:lnTo>
                    <a:pt x="33355" y="323850"/>
                  </a:lnTo>
                  <a:lnTo>
                    <a:pt x="69074" y="276225"/>
                  </a:lnTo>
                  <a:lnTo>
                    <a:pt x="435787" y="276225"/>
                  </a:lnTo>
                  <a:lnTo>
                    <a:pt x="471505" y="323850"/>
                  </a:lnTo>
                  <a:lnTo>
                    <a:pt x="331012" y="32385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8" name="Группа 17"/>
          <p:cNvGrpSpPr/>
          <p:nvPr/>
        </p:nvGrpSpPr>
        <p:grpSpPr bwMode="auto">
          <a:xfrm>
            <a:off x="1217495" y="5157411"/>
            <a:ext cx="445790" cy="360277"/>
            <a:chOff x="5061288" y="2003386"/>
            <a:chExt cx="504902" cy="408050"/>
          </a:xfrm>
          <a:gradFill>
            <a:gsLst>
              <a:gs pos="0">
                <a:srgbClr val="BE63F0"/>
              </a:gs>
              <a:gs pos="75000">
                <a:schemeClr val="accent1"/>
              </a:gs>
            </a:gsLst>
            <a:lin ang="0" scaled="1"/>
          </a:gradFill>
        </p:grpSpPr>
        <p:sp>
          <p:nvSpPr>
            <p:cNvPr id="19" name="Полилиния: фигура 18"/>
            <p:cNvSpPr/>
            <p:nvPr/>
          </p:nvSpPr>
          <p:spPr bwMode="auto">
            <a:xfrm>
              <a:off x="5108931" y="2003386"/>
              <a:ext cx="180975" cy="228409"/>
            </a:xfrm>
            <a:custGeom>
              <a:avLst/>
              <a:gdLst>
                <a:gd name="connsiteX0" fmla="*/ 36957 w 180975"/>
                <a:gd name="connsiteY0" fmla="*/ 201930 h 228409"/>
                <a:gd name="connsiteX1" fmla="*/ 82582 w 180975"/>
                <a:gd name="connsiteY1" fmla="*/ 226981 h 228409"/>
                <a:gd name="connsiteX2" fmla="*/ 98489 w 180975"/>
                <a:gd name="connsiteY2" fmla="*/ 226981 h 228409"/>
                <a:gd name="connsiteX3" fmla="*/ 144113 w 180975"/>
                <a:gd name="connsiteY3" fmla="*/ 201930 h 228409"/>
                <a:gd name="connsiteX4" fmla="*/ 180975 w 180975"/>
                <a:gd name="connsiteY4" fmla="*/ 136589 h 228409"/>
                <a:gd name="connsiteX5" fmla="*/ 180975 w 180975"/>
                <a:gd name="connsiteY5" fmla="*/ 61817 h 228409"/>
                <a:gd name="connsiteX6" fmla="*/ 168974 w 180975"/>
                <a:gd name="connsiteY6" fmla="*/ 41148 h 228409"/>
                <a:gd name="connsiteX7" fmla="*/ 102299 w 180975"/>
                <a:gd name="connsiteY7" fmla="*/ 3143 h 228409"/>
                <a:gd name="connsiteX8" fmla="*/ 78772 w 180975"/>
                <a:gd name="connsiteY8" fmla="*/ 3143 h 228409"/>
                <a:gd name="connsiteX9" fmla="*/ 12097 w 180975"/>
                <a:gd name="connsiteY9" fmla="*/ 41148 h 228409"/>
                <a:gd name="connsiteX10" fmla="*/ 0 w 180975"/>
                <a:gd name="connsiteY10" fmla="*/ 61817 h 228409"/>
                <a:gd name="connsiteX11" fmla="*/ 0 w 180975"/>
                <a:gd name="connsiteY11" fmla="*/ 136589 h 228409"/>
                <a:gd name="connsiteX12" fmla="*/ 36957 w 180975"/>
                <a:gd name="connsiteY12" fmla="*/ 201930 h 228409"/>
                <a:gd name="connsiteX13" fmla="*/ 28575 w 180975"/>
                <a:gd name="connsiteY13" fmla="*/ 64580 h 228409"/>
                <a:gd name="connsiteX14" fmla="*/ 90488 w 180975"/>
                <a:gd name="connsiteY14" fmla="*/ 29242 h 228409"/>
                <a:gd name="connsiteX15" fmla="*/ 152400 w 180975"/>
                <a:gd name="connsiteY15" fmla="*/ 64580 h 228409"/>
                <a:gd name="connsiteX16" fmla="*/ 152400 w 180975"/>
                <a:gd name="connsiteY16" fmla="*/ 136589 h 228409"/>
                <a:gd name="connsiteX17" fmla="*/ 126587 w 180975"/>
                <a:gd name="connsiteY17" fmla="*/ 179261 h 228409"/>
                <a:gd name="connsiteX18" fmla="*/ 90488 w 180975"/>
                <a:gd name="connsiteY18" fmla="*/ 199454 h 228409"/>
                <a:gd name="connsiteX19" fmla="*/ 54483 w 180975"/>
                <a:gd name="connsiteY19" fmla="*/ 179261 h 228409"/>
                <a:gd name="connsiteX20" fmla="*/ 28575 w 180975"/>
                <a:gd name="connsiteY20" fmla="*/ 136589 h 228409"/>
                <a:gd name="connsiteX21" fmla="*/ 28575 w 180975"/>
                <a:gd name="connsiteY21" fmla="*/ 64580 h 228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0975" h="228409" extrusionOk="0">
                  <a:moveTo>
                    <a:pt x="36957" y="201930"/>
                  </a:moveTo>
                  <a:cubicBezTo>
                    <a:pt x="55150" y="215932"/>
                    <a:pt x="75057" y="224123"/>
                    <a:pt x="82582" y="226981"/>
                  </a:cubicBezTo>
                  <a:cubicBezTo>
                    <a:pt x="87725" y="228886"/>
                    <a:pt x="93345" y="228886"/>
                    <a:pt x="98489" y="226981"/>
                  </a:cubicBezTo>
                  <a:cubicBezTo>
                    <a:pt x="106013" y="224123"/>
                    <a:pt x="125920" y="215932"/>
                    <a:pt x="144113" y="201930"/>
                  </a:cubicBezTo>
                  <a:cubicBezTo>
                    <a:pt x="162020" y="188119"/>
                    <a:pt x="180975" y="166497"/>
                    <a:pt x="180975" y="136589"/>
                  </a:cubicBezTo>
                  <a:lnTo>
                    <a:pt x="180975" y="61817"/>
                  </a:lnTo>
                  <a:cubicBezTo>
                    <a:pt x="180975" y="53245"/>
                    <a:pt x="176403" y="45339"/>
                    <a:pt x="168974" y="41148"/>
                  </a:cubicBezTo>
                  <a:lnTo>
                    <a:pt x="102299" y="3143"/>
                  </a:lnTo>
                  <a:cubicBezTo>
                    <a:pt x="95059" y="-1048"/>
                    <a:pt x="86011" y="-1048"/>
                    <a:pt x="78772" y="3143"/>
                  </a:cubicBezTo>
                  <a:lnTo>
                    <a:pt x="12097" y="41148"/>
                  </a:lnTo>
                  <a:cubicBezTo>
                    <a:pt x="4667" y="45339"/>
                    <a:pt x="0" y="53245"/>
                    <a:pt x="0" y="61817"/>
                  </a:cubicBezTo>
                  <a:lnTo>
                    <a:pt x="0" y="136589"/>
                  </a:lnTo>
                  <a:cubicBezTo>
                    <a:pt x="0" y="166497"/>
                    <a:pt x="19050" y="188119"/>
                    <a:pt x="36957" y="201930"/>
                  </a:cubicBezTo>
                  <a:close/>
                  <a:moveTo>
                    <a:pt x="28575" y="64580"/>
                  </a:moveTo>
                  <a:lnTo>
                    <a:pt x="90488" y="29242"/>
                  </a:lnTo>
                  <a:lnTo>
                    <a:pt x="152400" y="64580"/>
                  </a:lnTo>
                  <a:lnTo>
                    <a:pt x="152400" y="136589"/>
                  </a:lnTo>
                  <a:cubicBezTo>
                    <a:pt x="152400" y="153353"/>
                    <a:pt x="141827" y="167545"/>
                    <a:pt x="126587" y="179261"/>
                  </a:cubicBezTo>
                  <a:cubicBezTo>
                    <a:pt x="113062" y="189643"/>
                    <a:pt x="98012" y="196406"/>
                    <a:pt x="90488" y="199454"/>
                  </a:cubicBezTo>
                  <a:cubicBezTo>
                    <a:pt x="83058" y="196501"/>
                    <a:pt x="68009" y="189738"/>
                    <a:pt x="54483" y="179261"/>
                  </a:cubicBezTo>
                  <a:cubicBezTo>
                    <a:pt x="39243" y="167545"/>
                    <a:pt x="28575" y="153257"/>
                    <a:pt x="28575" y="136589"/>
                  </a:cubicBezTo>
                  <a:lnTo>
                    <a:pt x="28575" y="6458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Полилиния: фигура 19"/>
            <p:cNvSpPr/>
            <p:nvPr/>
          </p:nvSpPr>
          <p:spPr bwMode="auto">
            <a:xfrm>
              <a:off x="5061288" y="2059107"/>
              <a:ext cx="504902" cy="352329"/>
            </a:xfrm>
            <a:custGeom>
              <a:avLst/>
              <a:gdLst>
                <a:gd name="connsiteX0" fmla="*/ 500080 w 504902"/>
                <a:gd name="connsiteY0" fmla="*/ 314325 h 352329"/>
                <a:gd name="connsiteX1" fmla="*/ 455218 w 504902"/>
                <a:gd name="connsiteY1" fmla="*/ 254413 h 352329"/>
                <a:gd name="connsiteX2" fmla="*/ 457218 w 504902"/>
                <a:gd name="connsiteY2" fmla="*/ 242888 h 352329"/>
                <a:gd name="connsiteX3" fmla="*/ 457218 w 504902"/>
                <a:gd name="connsiteY3" fmla="*/ 33338 h 352329"/>
                <a:gd name="connsiteX4" fmla="*/ 423880 w 504902"/>
                <a:gd name="connsiteY4" fmla="*/ 0 h 352329"/>
                <a:gd name="connsiteX5" fmla="*/ 257002 w 504902"/>
                <a:gd name="connsiteY5" fmla="*/ 0 h 352329"/>
                <a:gd name="connsiteX6" fmla="*/ 257193 w 504902"/>
                <a:gd name="connsiteY6" fmla="*/ 4667 h 352329"/>
                <a:gd name="connsiteX7" fmla="*/ 257193 w 504902"/>
                <a:gd name="connsiteY7" fmla="*/ 28575 h 352329"/>
                <a:gd name="connsiteX8" fmla="*/ 423880 w 504902"/>
                <a:gd name="connsiteY8" fmla="*/ 28575 h 352329"/>
                <a:gd name="connsiteX9" fmla="*/ 428643 w 504902"/>
                <a:gd name="connsiteY9" fmla="*/ 33338 h 352329"/>
                <a:gd name="connsiteX10" fmla="*/ 428643 w 504902"/>
                <a:gd name="connsiteY10" fmla="*/ 242888 h 352329"/>
                <a:gd name="connsiteX11" fmla="*/ 423880 w 504902"/>
                <a:gd name="connsiteY11" fmla="*/ 247650 h 352329"/>
                <a:gd name="connsiteX12" fmla="*/ 80980 w 504902"/>
                <a:gd name="connsiteY12" fmla="*/ 247650 h 352329"/>
                <a:gd name="connsiteX13" fmla="*/ 76218 w 504902"/>
                <a:gd name="connsiteY13" fmla="*/ 242888 h 352329"/>
                <a:gd name="connsiteX14" fmla="*/ 76218 w 504902"/>
                <a:gd name="connsiteY14" fmla="*/ 173927 h 352329"/>
                <a:gd name="connsiteX15" fmla="*/ 67169 w 504902"/>
                <a:gd name="connsiteY15" fmla="*/ 167354 h 352329"/>
                <a:gd name="connsiteX16" fmla="*/ 47643 w 504902"/>
                <a:gd name="connsiteY16" fmla="*/ 149447 h 352329"/>
                <a:gd name="connsiteX17" fmla="*/ 47643 w 504902"/>
                <a:gd name="connsiteY17" fmla="*/ 242792 h 352329"/>
                <a:gd name="connsiteX18" fmla="*/ 49738 w 504902"/>
                <a:gd name="connsiteY18" fmla="*/ 254318 h 352329"/>
                <a:gd name="connsiteX19" fmla="*/ 4780 w 504902"/>
                <a:gd name="connsiteY19" fmla="*/ 314230 h 352329"/>
                <a:gd name="connsiteX20" fmla="*/ 23830 w 504902"/>
                <a:gd name="connsiteY20" fmla="*/ 352330 h 352329"/>
                <a:gd name="connsiteX21" fmla="*/ 481030 w 504902"/>
                <a:gd name="connsiteY21" fmla="*/ 352330 h 352329"/>
                <a:gd name="connsiteX22" fmla="*/ 500080 w 504902"/>
                <a:gd name="connsiteY22" fmla="*/ 314230 h 352329"/>
                <a:gd name="connsiteX23" fmla="*/ 331012 w 504902"/>
                <a:gd name="connsiteY23" fmla="*/ 323850 h 352329"/>
                <a:gd name="connsiteX24" fmla="*/ 324439 w 504902"/>
                <a:gd name="connsiteY24" fmla="*/ 310610 h 352329"/>
                <a:gd name="connsiteX25" fmla="*/ 307390 w 504902"/>
                <a:gd name="connsiteY25" fmla="*/ 300038 h 352329"/>
                <a:gd name="connsiteX26" fmla="*/ 197566 w 504902"/>
                <a:gd name="connsiteY26" fmla="*/ 300038 h 352329"/>
                <a:gd name="connsiteX27" fmla="*/ 180517 w 504902"/>
                <a:gd name="connsiteY27" fmla="*/ 310610 h 352329"/>
                <a:gd name="connsiteX28" fmla="*/ 173849 w 504902"/>
                <a:gd name="connsiteY28" fmla="*/ 323850 h 352329"/>
                <a:gd name="connsiteX29" fmla="*/ 33355 w 504902"/>
                <a:gd name="connsiteY29" fmla="*/ 323850 h 352329"/>
                <a:gd name="connsiteX30" fmla="*/ 69074 w 504902"/>
                <a:gd name="connsiteY30" fmla="*/ 276225 h 352329"/>
                <a:gd name="connsiteX31" fmla="*/ 435787 w 504902"/>
                <a:gd name="connsiteY31" fmla="*/ 276225 h 352329"/>
                <a:gd name="connsiteX32" fmla="*/ 471505 w 504902"/>
                <a:gd name="connsiteY32" fmla="*/ 323850 h 352329"/>
                <a:gd name="connsiteX33" fmla="*/ 331012 w 504902"/>
                <a:gd name="connsiteY33" fmla="*/ 323850 h 35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04902" h="352329" extrusionOk="0">
                  <a:moveTo>
                    <a:pt x="500080" y="314325"/>
                  </a:moveTo>
                  <a:lnTo>
                    <a:pt x="455218" y="254413"/>
                  </a:lnTo>
                  <a:cubicBezTo>
                    <a:pt x="456551" y="250793"/>
                    <a:pt x="457218" y="246888"/>
                    <a:pt x="457218" y="242888"/>
                  </a:cubicBezTo>
                  <a:lnTo>
                    <a:pt x="457218" y="33338"/>
                  </a:lnTo>
                  <a:cubicBezTo>
                    <a:pt x="457218" y="14954"/>
                    <a:pt x="442359" y="0"/>
                    <a:pt x="423880" y="0"/>
                  </a:cubicBezTo>
                  <a:lnTo>
                    <a:pt x="257002" y="0"/>
                  </a:lnTo>
                  <a:cubicBezTo>
                    <a:pt x="257193" y="1524"/>
                    <a:pt x="257193" y="3143"/>
                    <a:pt x="257193" y="4667"/>
                  </a:cubicBezTo>
                  <a:lnTo>
                    <a:pt x="257193" y="28575"/>
                  </a:lnTo>
                  <a:lnTo>
                    <a:pt x="423880" y="28575"/>
                  </a:lnTo>
                  <a:cubicBezTo>
                    <a:pt x="426547" y="28575"/>
                    <a:pt x="428643" y="30670"/>
                    <a:pt x="428643" y="33338"/>
                  </a:cubicBezTo>
                  <a:lnTo>
                    <a:pt x="428643" y="242888"/>
                  </a:lnTo>
                  <a:cubicBezTo>
                    <a:pt x="428643" y="245555"/>
                    <a:pt x="426547" y="247650"/>
                    <a:pt x="423880" y="247650"/>
                  </a:cubicBezTo>
                  <a:lnTo>
                    <a:pt x="80980" y="247650"/>
                  </a:lnTo>
                  <a:cubicBezTo>
                    <a:pt x="78409" y="247650"/>
                    <a:pt x="76218" y="245555"/>
                    <a:pt x="76218" y="242888"/>
                  </a:cubicBezTo>
                  <a:lnTo>
                    <a:pt x="76218" y="173927"/>
                  </a:lnTo>
                  <a:cubicBezTo>
                    <a:pt x="73265" y="171926"/>
                    <a:pt x="70217" y="169736"/>
                    <a:pt x="67169" y="167354"/>
                  </a:cubicBezTo>
                  <a:cubicBezTo>
                    <a:pt x="60978" y="162592"/>
                    <a:pt x="54215" y="156591"/>
                    <a:pt x="47643" y="149447"/>
                  </a:cubicBezTo>
                  <a:lnTo>
                    <a:pt x="47643" y="242792"/>
                  </a:lnTo>
                  <a:cubicBezTo>
                    <a:pt x="47643" y="246888"/>
                    <a:pt x="48405" y="250698"/>
                    <a:pt x="49738" y="254318"/>
                  </a:cubicBezTo>
                  <a:lnTo>
                    <a:pt x="4780" y="314230"/>
                  </a:lnTo>
                  <a:cubicBezTo>
                    <a:pt x="-6935" y="329946"/>
                    <a:pt x="4209" y="352330"/>
                    <a:pt x="23830" y="352330"/>
                  </a:cubicBezTo>
                  <a:lnTo>
                    <a:pt x="481030" y="352330"/>
                  </a:lnTo>
                  <a:cubicBezTo>
                    <a:pt x="500652" y="352330"/>
                    <a:pt x="511891" y="329946"/>
                    <a:pt x="500080" y="314230"/>
                  </a:cubicBezTo>
                  <a:close/>
                  <a:moveTo>
                    <a:pt x="331012" y="323850"/>
                  </a:moveTo>
                  <a:lnTo>
                    <a:pt x="324439" y="310610"/>
                  </a:lnTo>
                  <a:cubicBezTo>
                    <a:pt x="321201" y="304133"/>
                    <a:pt x="314629" y="300038"/>
                    <a:pt x="307390" y="300038"/>
                  </a:cubicBezTo>
                  <a:lnTo>
                    <a:pt x="197566" y="300038"/>
                  </a:lnTo>
                  <a:cubicBezTo>
                    <a:pt x="190327" y="300038"/>
                    <a:pt x="183755" y="304133"/>
                    <a:pt x="180517" y="310610"/>
                  </a:cubicBezTo>
                  <a:lnTo>
                    <a:pt x="173849" y="323850"/>
                  </a:lnTo>
                  <a:lnTo>
                    <a:pt x="33355" y="323850"/>
                  </a:lnTo>
                  <a:lnTo>
                    <a:pt x="69074" y="276225"/>
                  </a:lnTo>
                  <a:lnTo>
                    <a:pt x="435787" y="276225"/>
                  </a:lnTo>
                  <a:lnTo>
                    <a:pt x="471505" y="323850"/>
                  </a:lnTo>
                  <a:lnTo>
                    <a:pt x="331012" y="32385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</p:grpSp>
      <p:cxnSp>
        <p:nvCxnSpPr>
          <p:cNvPr id="21" name="Соединительная линия уступом 6"/>
          <p:cNvCxnSpPr>
            <a:cxnSpLocks/>
          </p:cNvCxnSpPr>
          <p:nvPr/>
        </p:nvCxnSpPr>
        <p:spPr bwMode="auto">
          <a:xfrm rot="10800000" flipH="1">
            <a:off x="7579641" y="3539447"/>
            <a:ext cx="957600" cy="0"/>
          </a:xfrm>
          <a:prstGeom prst="straightConnector1">
            <a:avLst/>
          </a:prstGeom>
          <a:ln w="12700" cap="sq">
            <a:solidFill>
              <a:schemeClr val="accent4"/>
            </a:solidFill>
            <a:prstDash val="dash"/>
            <a:miter lim="800000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6"/>
          <p:cNvCxnSpPr>
            <a:cxnSpLocks/>
          </p:cNvCxnSpPr>
          <p:nvPr/>
        </p:nvCxnSpPr>
        <p:spPr bwMode="auto">
          <a:xfrm flipH="1">
            <a:off x="7579641" y="3731973"/>
            <a:ext cx="957600" cy="0"/>
          </a:xfrm>
          <a:prstGeom prst="straightConnector1">
            <a:avLst/>
          </a:prstGeom>
          <a:ln w="12700" cap="sq">
            <a:solidFill>
              <a:schemeClr val="accent4"/>
            </a:solidFill>
            <a:prstDash val="dash"/>
            <a:miter lim="800000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090361" y="1473685"/>
            <a:ext cx="203573" cy="20357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4"/>
          <p:cNvSpPr txBox="1"/>
          <p:nvPr/>
        </p:nvSpPr>
        <p:spPr bwMode="auto">
          <a:xfrm>
            <a:off x="279700" y="146254"/>
            <a:ext cx="10337556" cy="720545"/>
          </a:xfrm>
          <a:prstGeom prst="rect">
            <a:avLst/>
          </a:prstGeom>
          <a:noFill/>
        </p:spPr>
        <p:txBody>
          <a:bodyPr/>
          <a:lstStyle>
            <a:lvl1pPr marL="0" indent="0" algn="l" defTabSz="914400">
              <a:spcBef>
                <a:spcPts val="0"/>
              </a:spcBef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/>
                <a:ea typeface="+mn-ea"/>
                <a:cs typeface="+mn-cs"/>
              </a:defRPr>
            </a:lvl1pPr>
            <a:lvl2pPr marL="0" indent="0" algn="l" defTabSz="914400">
              <a:spcBef>
                <a:spcPts val="0"/>
              </a:spcBef>
              <a:buFont typeface="Arial"/>
              <a:buNone/>
              <a:defRPr sz="1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>
              <a:spcBef>
                <a:spcPts val="0"/>
              </a:spcBef>
              <a:buFont typeface="Arial"/>
              <a:buNone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>
              <a:spcBef>
                <a:spcPts val="0"/>
              </a:spcBef>
              <a:buFont typeface="Arial"/>
              <a:buNone/>
              <a:defRPr sz="1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>
              <a:spcBef>
                <a:spcPts val="0"/>
              </a:spcBef>
              <a:buFont typeface="Arial"/>
              <a:buNone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defRPr/>
            </a:pPr>
            <a:br>
              <a:rPr lang="en-US" sz="20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Kaspersky Sans Display Semibold"/>
                <a:ea typeface="Arial"/>
                <a:cs typeface="Arial"/>
              </a:rPr>
            </a:br>
            <a:r>
              <a:rPr lang="ru-RU" sz="20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Kaspersky Sans Display Semibold"/>
                <a:ea typeface="Arial"/>
                <a:cs typeface="Arial"/>
              </a:rPr>
              <a:t>Потоковое «обогащение» событий</a:t>
            </a:r>
            <a:endParaRPr lang="en-US" sz="2000" b="0" i="0" u="none" strike="noStrike" cap="none" spc="0" dirty="0">
              <a:ln>
                <a:noFill/>
              </a:ln>
              <a:solidFill>
                <a:srgbClr val="FFFFFF"/>
              </a:solidFill>
              <a:latin typeface="Kaspersky Sans Display Semibold"/>
              <a:ea typeface="Arial"/>
              <a:cs typeface="Arial"/>
            </a:endParaRPr>
          </a:p>
        </p:txBody>
      </p:sp>
      <p:pic>
        <p:nvPicPr>
          <p:cNvPr id="4" name="Graphic 4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108312" y="2732588"/>
            <a:ext cx="1866852" cy="1880474"/>
          </a:xfrm>
          <a:prstGeom prst="rect">
            <a:avLst/>
          </a:prstGeom>
        </p:spPr>
      </p:pic>
      <p:sp>
        <p:nvSpPr>
          <p:cNvPr id="5" name="Shape 1647"/>
          <p:cNvSpPr/>
          <p:nvPr/>
        </p:nvSpPr>
        <p:spPr bwMode="auto">
          <a:xfrm>
            <a:off x="4078800" y="2060753"/>
            <a:ext cx="1928996" cy="460211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0" tIns="36000" rIns="0" bIns="54000" numCol="1" anchor="t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Lato Light"/>
                <a:ea typeface="Lato Light"/>
                <a:cs typeface="Lato Light"/>
              </a:defRPr>
            </a:lvl1pPr>
          </a:lstStyle>
          <a:p>
            <a:pPr marL="0" marR="0" lvl="0" indent="0" algn="ctr" defTabSz="412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ru-RU" sz="2400" b="0" i="0" u="none" strike="noStrike" cap="none" spc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23D1AE"/>
                    </a:gs>
                  </a:gsLst>
                  <a:lin ang="0" scaled="1"/>
                </a:gradFill>
                <a:latin typeface="Kaspersky Sans Display"/>
              </a:rPr>
              <a:t>Коллектор</a:t>
            </a:r>
            <a:endParaRPr/>
          </a:p>
        </p:txBody>
      </p:sp>
      <p:grpSp>
        <p:nvGrpSpPr>
          <p:cNvPr id="6" name="Group 48"/>
          <p:cNvGrpSpPr/>
          <p:nvPr/>
        </p:nvGrpSpPr>
        <p:grpSpPr bwMode="auto">
          <a:xfrm>
            <a:off x="9249805" y="2060753"/>
            <a:ext cx="1928996" cy="2552309"/>
            <a:chOff x="9407036" y="2242750"/>
            <a:chExt cx="1928996" cy="2552309"/>
          </a:xfrm>
        </p:grpSpPr>
        <p:pic>
          <p:nvPicPr>
            <p:cNvPr id="7" name="Graphic 49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9438108" y="2914585"/>
              <a:ext cx="1866852" cy="1880474"/>
            </a:xfrm>
            <a:prstGeom prst="rect">
              <a:avLst/>
            </a:prstGeom>
          </p:spPr>
        </p:pic>
        <p:sp>
          <p:nvSpPr>
            <p:cNvPr id="8" name="Shape 1647"/>
            <p:cNvSpPr/>
            <p:nvPr/>
          </p:nvSpPr>
          <p:spPr bwMode="auto">
            <a:xfrm>
              <a:off x="9407036" y="2242750"/>
              <a:ext cx="1928996" cy="46021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square" lIns="0" tIns="36000" rIns="0" bIns="54000" numCol="1" anchor="t">
              <a:spAutoFit/>
            </a:bodyPr>
            <a:lstStyle>
              <a:lvl1pPr algn="ctr">
                <a:defRPr sz="6000">
                  <a:solidFill>
                    <a:srgbClr val="FFFFFF"/>
                  </a:solidFill>
                  <a:latin typeface="Lato Light"/>
                  <a:ea typeface="Lato Light"/>
                  <a:cs typeface="Lato Light"/>
                </a:defRPr>
              </a:lvl1pPr>
            </a:lstStyle>
            <a:p>
              <a:pPr marL="0" marR="0" lvl="0" indent="0" algn="ctr" defTabSz="412750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defRPr/>
              </a:pPr>
              <a:r>
                <a:rPr lang="ru-RU" sz="2400" b="0" i="0" u="none" strike="noStrike" cap="none" spc="0">
                  <a:ln>
                    <a:noFill/>
                  </a:ln>
                  <a:gradFill>
                    <a:gsLst>
                      <a:gs pos="0">
                        <a:srgbClr val="BE63F0"/>
                      </a:gs>
                      <a:gs pos="75000">
                        <a:srgbClr val="23D1AE"/>
                      </a:gs>
                    </a:gsLst>
                    <a:lin ang="0" scaled="1"/>
                  </a:gradFill>
                  <a:latin typeface="Kaspersky Sans Display"/>
                </a:rPr>
                <a:t>Коррелятор</a:t>
              </a:r>
              <a:endParaRPr lang="en-US" sz="2400" b="0" i="0" u="none" strike="noStrike" cap="none" spc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23D1AE"/>
                    </a:gs>
                  </a:gsLst>
                  <a:lin ang="0" scaled="1"/>
                </a:gradFill>
                <a:latin typeface="Kaspersky Sans Display"/>
              </a:endParaRPr>
            </a:p>
          </p:txBody>
        </p:sp>
      </p:grpSp>
      <p:sp>
        <p:nvSpPr>
          <p:cNvPr id="9" name="Shape 1647"/>
          <p:cNvSpPr/>
          <p:nvPr/>
        </p:nvSpPr>
        <p:spPr bwMode="auto">
          <a:xfrm>
            <a:off x="9400095" y="5475808"/>
            <a:ext cx="1628415" cy="521765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0" tIns="36000" rIns="0" bIns="54000" numCol="1" anchor="t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Lato Light"/>
                <a:ea typeface="Lato Light"/>
                <a:cs typeface="Lato Light"/>
              </a:defRPr>
            </a:lvl1pPr>
          </a:lstStyle>
          <a:p>
            <a:pPr marL="0" marR="0" lvl="0" indent="0" algn="ctr" defTabSz="412750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</a:rPr>
              <a:t>«Обогащенные» события</a:t>
            </a:r>
            <a:endParaRPr/>
          </a:p>
        </p:txBody>
      </p:sp>
      <p:grpSp>
        <p:nvGrpSpPr>
          <p:cNvPr id="10" name="Group 52"/>
          <p:cNvGrpSpPr/>
          <p:nvPr/>
        </p:nvGrpSpPr>
        <p:grpSpPr bwMode="auto">
          <a:xfrm>
            <a:off x="6706543" y="2399279"/>
            <a:ext cx="2002469" cy="1875256"/>
            <a:chOff x="6751094" y="2656432"/>
            <a:chExt cx="2002469" cy="1875256"/>
          </a:xfrm>
        </p:grpSpPr>
        <p:sp>
          <p:nvSpPr>
            <p:cNvPr id="11" name="Rectangle: Rounded Corners 157"/>
            <p:cNvSpPr/>
            <p:nvPr/>
          </p:nvSpPr>
          <p:spPr bwMode="auto">
            <a:xfrm>
              <a:off x="6751094" y="2656432"/>
              <a:ext cx="1875600" cy="1875256"/>
            </a:xfrm>
            <a:prstGeom prst="roundRect">
              <a:avLst>
                <a:gd name="adj" fmla="val 14607"/>
              </a:avLst>
            </a:prstGeom>
            <a:noFill/>
            <a:ln w="12700" cap="flat" cmpd="sng" algn="ctr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600" b="0" i="0" u="none" strike="noStrike" cap="none" spc="0">
                <a:ln>
                  <a:gradFill>
                    <a:gsLst>
                      <a:gs pos="0">
                        <a:srgbClr val="00A88E">
                          <a:lumMod val="5000"/>
                          <a:lumOff val="95000"/>
                        </a:srgbClr>
                      </a:gs>
                      <a:gs pos="74000">
                        <a:srgbClr val="00A88E">
                          <a:lumMod val="45000"/>
                          <a:lumOff val="55000"/>
                        </a:srgbClr>
                      </a:gs>
                      <a:gs pos="83000">
                        <a:srgbClr val="00A88E">
                          <a:lumMod val="45000"/>
                          <a:lumOff val="55000"/>
                        </a:srgbClr>
                      </a:gs>
                      <a:gs pos="100000">
                        <a:srgbClr val="00A88E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</a:ln>
                <a:noFill/>
                <a:latin typeface="Kaspersky Sans Display"/>
                <a:ea typeface="Arial"/>
                <a:cs typeface="Arial"/>
              </a:endParaRPr>
            </a:p>
          </p:txBody>
        </p:sp>
        <p:pic>
          <p:nvPicPr>
            <p:cNvPr id="12" name="Graphic 54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6995806" y="3704514"/>
              <a:ext cx="1266039" cy="496800"/>
            </a:xfrm>
            <a:prstGeom prst="rect">
              <a:avLst/>
            </a:prstGeom>
          </p:spPr>
        </p:pic>
        <p:pic>
          <p:nvPicPr>
            <p:cNvPr id="13" name="Graphic 55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6995806" y="2932752"/>
              <a:ext cx="1757757" cy="496800"/>
            </a:xfrm>
            <a:prstGeom prst="rect">
              <a:avLst/>
            </a:prstGeom>
          </p:spPr>
        </p:pic>
      </p:grpSp>
      <p:sp>
        <p:nvSpPr>
          <p:cNvPr id="14" name="Shape 1647"/>
          <p:cNvSpPr/>
          <p:nvPr/>
        </p:nvSpPr>
        <p:spPr bwMode="auto">
          <a:xfrm>
            <a:off x="6833422" y="5475808"/>
            <a:ext cx="1628415" cy="521765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0" tIns="36000" rIns="0" bIns="54000" numCol="1" anchor="t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Lato Light"/>
                <a:ea typeface="Lato Light"/>
                <a:cs typeface="Lato Light"/>
              </a:defRPr>
            </a:lvl1pPr>
          </a:lstStyle>
          <a:p>
            <a:pPr marL="0" marR="0" lvl="0" indent="0" algn="ctr" defTabSz="412750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</a:rPr>
              <a:t>«Обогащение» событий</a:t>
            </a:r>
            <a:endParaRPr/>
          </a:p>
        </p:txBody>
      </p:sp>
      <p:sp>
        <p:nvSpPr>
          <p:cNvPr id="15" name="Shape 1647"/>
          <p:cNvSpPr/>
          <p:nvPr/>
        </p:nvSpPr>
        <p:spPr bwMode="auto">
          <a:xfrm>
            <a:off x="882632" y="4512807"/>
            <a:ext cx="2467929" cy="521765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0" tIns="36000" rIns="0" bIns="54000" numCol="1" anchor="t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Lato Light"/>
                <a:ea typeface="Lato Light"/>
                <a:cs typeface="Lato Light"/>
              </a:defRPr>
            </a:lvl1pPr>
          </a:lstStyle>
          <a:p>
            <a:pPr marL="0" marR="0" lvl="0" indent="0" algn="l" defTabSz="412750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 spc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23D1AE"/>
                    </a:gs>
                  </a:gsLst>
                  <a:lin ang="0" scaled="1"/>
                </a:gradFill>
                <a:latin typeface="Kaspersky Sans Display"/>
              </a:rPr>
              <a:t>Источники данных</a:t>
            </a:r>
            <a:br>
              <a:rPr lang="ru-RU" sz="1400" b="0" i="0" u="none" strike="noStrike" cap="none" spc="0">
                <a:ln>
                  <a:noFill/>
                </a:ln>
                <a:gradFill>
                  <a:gsLst>
                    <a:gs pos="0">
                      <a:srgbClr val="27B7FF"/>
                    </a:gs>
                    <a:gs pos="75000">
                      <a:srgbClr val="23D1AE"/>
                    </a:gs>
                  </a:gsLst>
                  <a:lin ang="0" scaled="1"/>
                </a:gradFill>
                <a:latin typeface="Kaspersky Sans Display"/>
              </a:rPr>
            </a:br>
            <a:r>
              <a: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</a:rPr>
              <a:t>передают «сырые» события</a:t>
            </a:r>
            <a:endParaRPr/>
          </a:p>
        </p:txBody>
      </p:sp>
      <p:grpSp>
        <p:nvGrpSpPr>
          <p:cNvPr id="26" name="Group 68"/>
          <p:cNvGrpSpPr/>
          <p:nvPr/>
        </p:nvGrpSpPr>
        <p:grpSpPr bwMode="auto">
          <a:xfrm>
            <a:off x="887413" y="2967740"/>
            <a:ext cx="1297690" cy="763729"/>
            <a:chOff x="1430773" y="2884843"/>
            <a:chExt cx="1297690" cy="763729"/>
          </a:xfrm>
        </p:grpSpPr>
        <p:sp>
          <p:nvSpPr>
            <p:cNvPr id="27" name="Rectangle: Rounded Corners 69"/>
            <p:cNvSpPr/>
            <p:nvPr/>
          </p:nvSpPr>
          <p:spPr bwMode="auto">
            <a:xfrm>
              <a:off x="1430773" y="2884843"/>
              <a:ext cx="530686" cy="337867"/>
            </a:xfrm>
            <a:prstGeom prst="roundRect">
              <a:avLst>
                <a:gd name="adj" fmla="val 29547"/>
              </a:avLst>
            </a:prstGeom>
            <a:noFill/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36000" rIns="108000" bIns="54000" rtlCol="0" anchor="ctr">
              <a:noAutofit/>
            </a:bodyPr>
            <a:lstStyle/>
            <a:p>
              <a:pPr marL="0" marR="0" lvl="0" indent="0" algn="ctr" defTabSz="121917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5000"/>
                <a:buFontTx/>
                <a:buNone/>
                <a:defRPr/>
              </a:pPr>
              <a:r>
                <a:rPr lang="ru-RU" sz="9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Логи</a:t>
              </a:r>
              <a:endParaRPr lang="en-US" sz="9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endParaRPr>
            </a:p>
          </p:txBody>
        </p:sp>
        <p:sp>
          <p:nvSpPr>
            <p:cNvPr id="28" name="Rectangle: Rounded Corners 70"/>
            <p:cNvSpPr/>
            <p:nvPr/>
          </p:nvSpPr>
          <p:spPr bwMode="auto">
            <a:xfrm>
              <a:off x="1430773" y="3310705"/>
              <a:ext cx="928663" cy="337867"/>
            </a:xfrm>
            <a:prstGeom prst="roundRect">
              <a:avLst>
                <a:gd name="adj" fmla="val 29547"/>
              </a:avLst>
            </a:prstGeom>
            <a:noFill/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36000" rIns="108000" bIns="54000" rtlCol="0" anchor="ctr">
              <a:noAutofit/>
            </a:bodyPr>
            <a:lstStyle/>
            <a:p>
              <a:pPr marL="0" marR="0" lvl="0" indent="0" algn="ctr" defTabSz="121917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5000"/>
                <a:buFontTx/>
                <a:buNone/>
                <a:defRPr/>
              </a:pPr>
              <a:r>
                <a:rPr lang="ru-RU" sz="9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Телеметрия</a:t>
              </a:r>
              <a:endParaRPr lang="en-US" sz="9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endParaRPr>
            </a:p>
          </p:txBody>
        </p:sp>
        <p:sp>
          <p:nvSpPr>
            <p:cNvPr id="29" name="Rectangle: Rounded Corners 71"/>
            <p:cNvSpPr/>
            <p:nvPr/>
          </p:nvSpPr>
          <p:spPr bwMode="auto">
            <a:xfrm>
              <a:off x="2042765" y="2884843"/>
              <a:ext cx="685698" cy="337867"/>
            </a:xfrm>
            <a:prstGeom prst="roundRect">
              <a:avLst>
                <a:gd name="adj" fmla="val 29547"/>
              </a:avLst>
            </a:prstGeom>
            <a:noFill/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36000" rIns="108000" bIns="54000" rtlCol="0" anchor="ctr">
              <a:noAutofit/>
            </a:bodyPr>
            <a:lstStyle/>
            <a:p>
              <a:pPr marL="0" marR="0" lvl="0" indent="0" algn="ctr" defTabSz="121917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5000"/>
                <a:buFontTx/>
                <a:buNone/>
                <a:defRPr/>
              </a:pPr>
              <a:r>
                <a:rPr lang="ru-RU" sz="9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Алерты</a:t>
              </a:r>
              <a:endParaRPr lang="en-US" sz="9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endParaRPr>
            </a:p>
          </p:txBody>
        </p:sp>
      </p:grpSp>
      <p:sp>
        <p:nvSpPr>
          <p:cNvPr id="30" name="Shape 1647"/>
          <p:cNvSpPr/>
          <p:nvPr/>
        </p:nvSpPr>
        <p:spPr bwMode="auto">
          <a:xfrm>
            <a:off x="878990" y="2060753"/>
            <a:ext cx="2640009" cy="752599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0" tIns="36000" rIns="0" bIns="54000" numCol="1" anchor="t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Lato Light"/>
                <a:ea typeface="Lato Light"/>
                <a:cs typeface="Lato Light"/>
              </a:defRPr>
            </a:lvl1pPr>
          </a:lstStyle>
          <a:p>
            <a:pPr marL="0" marR="0" lvl="0" indent="0" algn="l" defTabSz="412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2400" b="0" i="0" u="none" strike="noStrike" cap="none" spc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23D1AE"/>
                    </a:gs>
                  </a:gsLst>
                  <a:lin ang="0" scaled="1"/>
                </a:gradFill>
                <a:latin typeface="Kaspersky Sans Display"/>
              </a:rPr>
              <a:t>Решения</a:t>
            </a:r>
            <a:endParaRPr/>
          </a:p>
          <a:p>
            <a:pPr marL="0" marR="0" lvl="0" indent="0" algn="l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«Лаборатории Касперского»</a:t>
            </a:r>
            <a:endParaRPr/>
          </a:p>
        </p:txBody>
      </p:sp>
      <p:sp>
        <p:nvSpPr>
          <p:cNvPr id="31" name="Graphic 2"/>
          <p:cNvSpPr/>
          <p:nvPr/>
        </p:nvSpPr>
        <p:spPr bwMode="auto">
          <a:xfrm>
            <a:off x="887413" y="4016771"/>
            <a:ext cx="272999" cy="272999"/>
          </a:xfrm>
          <a:custGeom>
            <a:avLst/>
            <a:gdLst>
              <a:gd name="connsiteX0" fmla="*/ 103422 w 272999"/>
              <a:gd name="connsiteY0" fmla="*/ 0 h 272999"/>
              <a:gd name="connsiteX1" fmla="*/ 103422 w 272999"/>
              <a:gd name="connsiteY1" fmla="*/ 103422 h 272999"/>
              <a:gd name="connsiteX2" fmla="*/ 0 w 272999"/>
              <a:gd name="connsiteY2" fmla="*/ 103422 h 272999"/>
              <a:gd name="connsiteX3" fmla="*/ 0 w 272999"/>
              <a:gd name="connsiteY3" fmla="*/ 169578 h 272999"/>
              <a:gd name="connsiteX4" fmla="*/ 103422 w 272999"/>
              <a:gd name="connsiteY4" fmla="*/ 169578 h 272999"/>
              <a:gd name="connsiteX5" fmla="*/ 103422 w 272999"/>
              <a:gd name="connsiteY5" fmla="*/ 273000 h 272999"/>
              <a:gd name="connsiteX6" fmla="*/ 169578 w 272999"/>
              <a:gd name="connsiteY6" fmla="*/ 273000 h 272999"/>
              <a:gd name="connsiteX7" fmla="*/ 169578 w 272999"/>
              <a:gd name="connsiteY7" fmla="*/ 169578 h 272999"/>
              <a:gd name="connsiteX8" fmla="*/ 273000 w 272999"/>
              <a:gd name="connsiteY8" fmla="*/ 169578 h 272999"/>
              <a:gd name="connsiteX9" fmla="*/ 273000 w 272999"/>
              <a:gd name="connsiteY9" fmla="*/ 103422 h 272999"/>
              <a:gd name="connsiteX10" fmla="*/ 169578 w 272999"/>
              <a:gd name="connsiteY10" fmla="*/ 103422 h 272999"/>
              <a:gd name="connsiteX11" fmla="*/ 169578 w 272999"/>
              <a:gd name="connsiteY11" fmla="*/ 0 h 272999"/>
              <a:gd name="connsiteX12" fmla="*/ 103422 w 272999"/>
              <a:gd name="connsiteY12" fmla="*/ 0 h 272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2999" h="272999" extrusionOk="0">
                <a:moveTo>
                  <a:pt x="103422" y="0"/>
                </a:moveTo>
                <a:lnTo>
                  <a:pt x="103422" y="103422"/>
                </a:lnTo>
                <a:lnTo>
                  <a:pt x="0" y="103422"/>
                </a:lnTo>
                <a:lnTo>
                  <a:pt x="0" y="169578"/>
                </a:lnTo>
                <a:lnTo>
                  <a:pt x="103422" y="169578"/>
                </a:lnTo>
                <a:lnTo>
                  <a:pt x="103422" y="273000"/>
                </a:lnTo>
                <a:lnTo>
                  <a:pt x="169578" y="273000"/>
                </a:lnTo>
                <a:lnTo>
                  <a:pt x="169578" y="169578"/>
                </a:lnTo>
                <a:lnTo>
                  <a:pt x="273000" y="169578"/>
                </a:lnTo>
                <a:lnTo>
                  <a:pt x="273000" y="103422"/>
                </a:lnTo>
                <a:lnTo>
                  <a:pt x="169578" y="103422"/>
                </a:lnTo>
                <a:lnTo>
                  <a:pt x="169578" y="0"/>
                </a:lnTo>
                <a:lnTo>
                  <a:pt x="1034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850" b="0" i="0" u="none" strike="noStrike" cap="none" spc="0">
              <a:ln>
                <a:noFill/>
              </a:ln>
              <a:solidFill>
                <a:srgbClr val="FFFFFF"/>
              </a:solidFill>
              <a:latin typeface="Kaspersky Sans Display"/>
              <a:ea typeface="Arial"/>
              <a:cs typeface="Arial"/>
            </a:endParaRPr>
          </a:p>
        </p:txBody>
      </p:sp>
      <p:cxnSp>
        <p:nvCxnSpPr>
          <p:cNvPr id="33" name="Straight Connector 75"/>
          <p:cNvCxnSpPr>
            <a:cxnSpLocks/>
          </p:cNvCxnSpPr>
          <p:nvPr/>
        </p:nvCxnSpPr>
        <p:spPr bwMode="auto">
          <a:xfrm>
            <a:off x="3699208" y="1980190"/>
            <a:ext cx="0" cy="4000987"/>
          </a:xfrm>
          <a:prstGeom prst="line">
            <a:avLst/>
          </a:prstGeom>
          <a:noFill/>
          <a:ln w="12700" cap="flat" cmpd="sng" algn="ctr">
            <a:solidFill>
              <a:schemeClr val="accent3"/>
            </a:solidFill>
            <a:prstDash val="dash"/>
          </a:ln>
          <a:effectLst/>
        </p:spPr>
      </p:cxnSp>
      <p:cxnSp>
        <p:nvCxnSpPr>
          <p:cNvPr id="34" name="Straight Connector 76"/>
          <p:cNvCxnSpPr>
            <a:cxnSpLocks/>
          </p:cNvCxnSpPr>
          <p:nvPr/>
        </p:nvCxnSpPr>
        <p:spPr bwMode="auto">
          <a:xfrm>
            <a:off x="6387388" y="1980190"/>
            <a:ext cx="0" cy="4000987"/>
          </a:xfrm>
          <a:prstGeom prst="line">
            <a:avLst/>
          </a:prstGeom>
          <a:noFill/>
          <a:ln w="12700" cap="flat" cmpd="sng" algn="ctr">
            <a:solidFill>
              <a:schemeClr val="accent3"/>
            </a:solidFill>
            <a:prstDash val="dash"/>
          </a:ln>
          <a:effectLst/>
        </p:spPr>
      </p:cxnSp>
      <p:cxnSp>
        <p:nvCxnSpPr>
          <p:cNvPr id="35" name="Straight Connector 77"/>
          <p:cNvCxnSpPr>
            <a:cxnSpLocks/>
          </p:cNvCxnSpPr>
          <p:nvPr/>
        </p:nvCxnSpPr>
        <p:spPr bwMode="auto">
          <a:xfrm>
            <a:off x="8907872" y="1980190"/>
            <a:ext cx="0" cy="4000987"/>
          </a:xfrm>
          <a:prstGeom prst="line">
            <a:avLst/>
          </a:prstGeom>
          <a:noFill/>
          <a:ln w="12700" cap="flat" cmpd="sng" algn="ctr">
            <a:solidFill>
              <a:schemeClr val="accent3"/>
            </a:solidFill>
            <a:prstDash val="dash"/>
          </a:ln>
          <a:effectLst/>
        </p:spPr>
      </p:cxnSp>
      <p:cxnSp>
        <p:nvCxnSpPr>
          <p:cNvPr id="36" name="Соединительная линия уступом 6"/>
          <p:cNvCxnSpPr>
            <a:cxnSpLocks/>
          </p:cNvCxnSpPr>
          <p:nvPr/>
        </p:nvCxnSpPr>
        <p:spPr bwMode="auto">
          <a:xfrm>
            <a:off x="917121" y="1428305"/>
            <a:ext cx="10571180" cy="0"/>
          </a:xfrm>
          <a:prstGeom prst="straightConnector1">
            <a:avLst/>
          </a:prstGeom>
          <a:noFill/>
          <a:ln w="63500" cap="rnd">
            <a:gradFill>
              <a:gsLst>
                <a:gs pos="0">
                  <a:srgbClr val="BE63F0"/>
                </a:gs>
                <a:gs pos="75000">
                  <a:schemeClr val="accent1"/>
                </a:gs>
              </a:gsLst>
              <a:lin ang="0" scaled="1"/>
            </a:gradFill>
            <a:prstDash val="dash"/>
            <a:tailEnd type="triangle"/>
          </a:ln>
          <a:effectLst/>
        </p:spPr>
        <p:style>
          <a:lnRef idx="0">
            <a:srgbClr val="000000"/>
          </a:lnRef>
          <a:fillRef idx="3">
            <a:srgbClr val="000000"/>
          </a:fillRef>
          <a:effectRef idx="2">
            <a:srgbClr val="000000"/>
          </a:effectRef>
          <a:fontRef idx="minor">
            <a:schemeClr val="lt1"/>
          </a:fontRef>
        </p:style>
      </p:cxnSp>
      <p:sp>
        <p:nvSpPr>
          <p:cNvPr id="32" name="Прямоугольник 71"/>
          <p:cNvSpPr/>
          <p:nvPr/>
        </p:nvSpPr>
        <p:spPr bwMode="auto">
          <a:xfrm>
            <a:off x="2689437" y="5155307"/>
            <a:ext cx="425341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37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lang="ru-RU" sz="9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АРМ</a:t>
            </a:r>
            <a:endParaRPr/>
          </a:p>
        </p:txBody>
      </p:sp>
      <p:sp>
        <p:nvSpPr>
          <p:cNvPr id="37" name="Rectangle: Rounded Corners 80"/>
          <p:cNvSpPr/>
          <p:nvPr/>
        </p:nvSpPr>
        <p:spPr bwMode="auto">
          <a:xfrm>
            <a:off x="2270431" y="5085400"/>
            <a:ext cx="936555" cy="398323"/>
          </a:xfrm>
          <a:prstGeom prst="roundRect">
            <a:avLst>
              <a:gd name="adj" fmla="val 17863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00" b="0" i="0" u="none" strike="noStrike" cap="none" spc="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solidFill>
                <a:srgbClr val="FFFFFF"/>
              </a:solidFill>
              <a:latin typeface="Kaspersky Sans Display"/>
              <a:ea typeface="Arial"/>
              <a:cs typeface="Arial"/>
            </a:endParaRPr>
          </a:p>
        </p:txBody>
      </p:sp>
      <p:sp>
        <p:nvSpPr>
          <p:cNvPr id="38" name="Прямоугольник 71"/>
          <p:cNvSpPr/>
          <p:nvPr/>
        </p:nvSpPr>
        <p:spPr bwMode="auto">
          <a:xfrm>
            <a:off x="1246399" y="5155308"/>
            <a:ext cx="901196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37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lang="ru-RU" sz="9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Приложения</a:t>
            </a:r>
            <a:endParaRPr/>
          </a:p>
        </p:txBody>
      </p:sp>
      <p:sp>
        <p:nvSpPr>
          <p:cNvPr id="39" name="Rectangle: Rounded Corners 84"/>
          <p:cNvSpPr/>
          <p:nvPr/>
        </p:nvSpPr>
        <p:spPr bwMode="auto">
          <a:xfrm>
            <a:off x="874713" y="5085400"/>
            <a:ext cx="1301756" cy="398323"/>
          </a:xfrm>
          <a:prstGeom prst="roundRect">
            <a:avLst>
              <a:gd name="adj" fmla="val 18953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00" b="0" i="0" u="none" strike="noStrike" cap="none" spc="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solidFill>
                <a:srgbClr val="FFFFFF"/>
              </a:solidFill>
              <a:latin typeface="Kaspersky Sans Display"/>
              <a:ea typeface="Arial"/>
              <a:cs typeface="Arial"/>
            </a:endParaRPr>
          </a:p>
        </p:txBody>
      </p:sp>
      <p:sp>
        <p:nvSpPr>
          <p:cNvPr id="40" name="Прямоугольник 71"/>
          <p:cNvSpPr/>
          <p:nvPr/>
        </p:nvSpPr>
        <p:spPr bwMode="auto">
          <a:xfrm>
            <a:off x="1256651" y="5638995"/>
            <a:ext cx="1019527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37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lang="ru-RU" sz="9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Сетевые СЗИ</a:t>
            </a:r>
            <a:endParaRPr/>
          </a:p>
        </p:txBody>
      </p:sp>
      <p:sp>
        <p:nvSpPr>
          <p:cNvPr id="41" name="Rectangle: Rounded Corners 93"/>
          <p:cNvSpPr/>
          <p:nvPr/>
        </p:nvSpPr>
        <p:spPr bwMode="auto">
          <a:xfrm>
            <a:off x="884966" y="5569088"/>
            <a:ext cx="1356591" cy="398323"/>
          </a:xfrm>
          <a:prstGeom prst="roundRect">
            <a:avLst>
              <a:gd name="adj" fmla="val 22221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00" b="0" i="0" u="none" strike="noStrike" cap="none" spc="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solidFill>
                <a:srgbClr val="FFFFFF"/>
              </a:solidFill>
              <a:latin typeface="Kaspersky Sans Display"/>
              <a:ea typeface="Arial"/>
              <a:cs typeface="Arial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87565" y="5642681"/>
            <a:ext cx="245660" cy="226393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021343" y="5156332"/>
            <a:ext cx="224382" cy="22878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399344" y="5173408"/>
            <a:ext cx="267042" cy="21665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4"/>
          <p:cNvSpPr txBox="1"/>
          <p:nvPr/>
        </p:nvSpPr>
        <p:spPr bwMode="auto">
          <a:xfrm>
            <a:off x="279700" y="146254"/>
            <a:ext cx="10337556" cy="720545"/>
          </a:xfrm>
          <a:prstGeom prst="rect">
            <a:avLst/>
          </a:prstGeom>
          <a:noFill/>
        </p:spPr>
        <p:txBody>
          <a:bodyPr/>
          <a:lstStyle>
            <a:lvl1pPr marL="0" indent="0" algn="l" defTabSz="914400">
              <a:spcBef>
                <a:spcPts val="0"/>
              </a:spcBef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/>
                <a:ea typeface="+mn-ea"/>
                <a:cs typeface="+mn-cs"/>
              </a:defRPr>
            </a:lvl1pPr>
            <a:lvl2pPr marL="0" indent="0" algn="l" defTabSz="914400">
              <a:spcBef>
                <a:spcPts val="0"/>
              </a:spcBef>
              <a:buFont typeface="Arial"/>
              <a:buNone/>
              <a:defRPr sz="1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>
              <a:spcBef>
                <a:spcPts val="0"/>
              </a:spcBef>
              <a:buFont typeface="Arial"/>
              <a:buNone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>
              <a:spcBef>
                <a:spcPts val="0"/>
              </a:spcBef>
              <a:buFont typeface="Arial"/>
              <a:buNone/>
              <a:defRPr sz="1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>
              <a:spcBef>
                <a:spcPts val="0"/>
              </a:spcBef>
              <a:buFont typeface="Arial"/>
              <a:buNone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defRPr/>
            </a:pPr>
            <a:br>
              <a:rPr lang="en-US" sz="20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Kaspersky Sans Display Semibold"/>
                <a:ea typeface="Arial"/>
                <a:cs typeface="Arial"/>
              </a:rPr>
            </a:br>
            <a:r>
              <a:rPr lang="ru-RU" sz="20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Kaspersky Sans Display Semibold"/>
                <a:ea typeface="Arial"/>
                <a:cs typeface="Arial"/>
              </a:rPr>
              <a:t> «Обогащение» событий по запросу</a:t>
            </a:r>
            <a:endParaRPr lang="en-US" sz="2000" b="0" i="0" u="none" strike="noStrike" cap="none" spc="0" dirty="0">
              <a:ln>
                <a:noFill/>
              </a:ln>
              <a:solidFill>
                <a:srgbClr val="FFFFFF"/>
              </a:solidFill>
              <a:latin typeface="Kaspersky Sans Display Semibold"/>
              <a:ea typeface="Arial"/>
              <a:cs typeface="Arial"/>
            </a:endParaRPr>
          </a:p>
        </p:txBody>
      </p:sp>
      <p:cxnSp>
        <p:nvCxnSpPr>
          <p:cNvPr id="3" name="Соединительная линия уступом 6"/>
          <p:cNvCxnSpPr>
            <a:cxnSpLocks/>
            <a:stCxn id="4" idx="4"/>
            <a:endCxn id="19" idx="3"/>
          </p:cNvCxnSpPr>
          <p:nvPr/>
        </p:nvCxnSpPr>
        <p:spPr bwMode="auto">
          <a:xfrm rot="5400000">
            <a:off x="5033704" y="3984442"/>
            <a:ext cx="694376" cy="1430216"/>
          </a:xfrm>
          <a:prstGeom prst="bentConnector2">
            <a:avLst/>
          </a:prstGeom>
          <a:noFill/>
          <a:ln w="12700" cap="flat" cmpd="sng" algn="ctr">
            <a:solidFill>
              <a:schemeClr val="accent3"/>
            </a:solidFill>
            <a:prstDash val="dash"/>
            <a:miter lim="800000"/>
          </a:ln>
          <a:effectLst/>
        </p:spPr>
      </p:cxnSp>
      <p:sp>
        <p:nvSpPr>
          <p:cNvPr id="4" name="Oval 97"/>
          <p:cNvSpPr/>
          <p:nvPr/>
        </p:nvSpPr>
        <p:spPr bwMode="auto">
          <a:xfrm>
            <a:off x="4624619" y="1409600"/>
            <a:ext cx="2942762" cy="2942762"/>
          </a:xfrm>
          <a:prstGeom prst="ellipse">
            <a:avLst/>
          </a:prstGeom>
          <a:noFill/>
          <a:ln w="63500">
            <a:gradFill>
              <a:gsLst>
                <a:gs pos="0">
                  <a:srgbClr val="BE63F0"/>
                </a:gs>
                <a:gs pos="75000">
                  <a:schemeClr val="accent1"/>
                </a:gs>
              </a:gsLst>
              <a:lin ang="0" scaled="1"/>
            </a:gradFill>
          </a:ln>
          <a:effectLst/>
        </p:spPr>
        <p:style>
          <a:lnRef idx="0">
            <a:srgbClr val="000000"/>
          </a:lnRef>
          <a:fillRef idx="3">
            <a:srgbClr val="000000"/>
          </a:fillRef>
          <a:effectRef idx="2">
            <a:srgbClr val="000000"/>
          </a:effectRef>
          <a:fontRef idx="minor">
            <a:schemeClr val="lt1"/>
          </a:fontRef>
        </p:style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00" b="0" i="0" u="none" strike="noStrike" cap="none" spc="0">
              <a:ln>
                <a:noFill/>
              </a:ln>
              <a:solidFill>
                <a:srgbClr val="FFFFFF"/>
              </a:solidFill>
              <a:latin typeface="Kaspersky Sans Display"/>
              <a:ea typeface="Arial"/>
              <a:cs typeface="Arial"/>
            </a:endParaRPr>
          </a:p>
        </p:txBody>
      </p:sp>
      <p:pic>
        <p:nvPicPr>
          <p:cNvPr id="5" name="Graphic 2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69730" y="1878764"/>
            <a:ext cx="1852541" cy="1866060"/>
          </a:xfrm>
          <a:prstGeom prst="rect">
            <a:avLst/>
          </a:prstGeom>
          <a:effectLst/>
        </p:spPr>
      </p:pic>
      <p:pic>
        <p:nvPicPr>
          <p:cNvPr id="6" name="Graphic 2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776303" y="1711758"/>
            <a:ext cx="1050418" cy="1691581"/>
          </a:xfrm>
          <a:prstGeom prst="rect">
            <a:avLst/>
          </a:prstGeom>
        </p:spPr>
      </p:pic>
      <p:sp>
        <p:nvSpPr>
          <p:cNvPr id="7" name="Rectangle: Rounded Corners 157"/>
          <p:cNvSpPr/>
          <p:nvPr/>
        </p:nvSpPr>
        <p:spPr bwMode="auto">
          <a:xfrm>
            <a:off x="887412" y="1395842"/>
            <a:ext cx="1999164" cy="2465606"/>
          </a:xfrm>
          <a:prstGeom prst="roundRect">
            <a:avLst>
              <a:gd name="adj" fmla="val 11906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600" b="0" i="0" u="none" strike="noStrike" cap="none" spc="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noFill/>
              <a:latin typeface="Kaspersky Sans Display"/>
              <a:ea typeface="Arial"/>
              <a:cs typeface="Arial"/>
            </a:endParaRPr>
          </a:p>
        </p:txBody>
      </p:sp>
      <p:grpSp>
        <p:nvGrpSpPr>
          <p:cNvPr id="8" name="Group 28"/>
          <p:cNvGrpSpPr/>
          <p:nvPr/>
        </p:nvGrpSpPr>
        <p:grpSpPr bwMode="auto">
          <a:xfrm>
            <a:off x="1102905" y="1564742"/>
            <a:ext cx="1643559" cy="2068154"/>
            <a:chOff x="1102082" y="1678230"/>
            <a:chExt cx="1643559" cy="2068154"/>
          </a:xfrm>
        </p:grpSpPr>
        <p:sp>
          <p:nvSpPr>
            <p:cNvPr id="9" name="Shape 1647"/>
            <p:cNvSpPr/>
            <p:nvPr/>
          </p:nvSpPr>
          <p:spPr bwMode="auto">
            <a:xfrm>
              <a:off x="1102083" y="3532394"/>
              <a:ext cx="1447200" cy="21399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square" lIns="0" tIns="36000" rIns="0" bIns="54000" numCol="1" anchor="ctr">
              <a:spAutoFit/>
            </a:bodyPr>
            <a:lstStyle>
              <a:lvl1pPr algn="ctr">
                <a:defRPr sz="6000">
                  <a:solidFill>
                    <a:srgbClr val="FFFFFF"/>
                  </a:solidFill>
                  <a:latin typeface="Lato Light"/>
                  <a:ea typeface="Lato Light"/>
                  <a:cs typeface="Lato Light"/>
                </a:defRPr>
              </a:lvl1pPr>
            </a:lstStyle>
            <a:p>
              <a:pPr marL="0" marR="0" lvl="0" indent="0" algn="l" defTabSz="412750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defRPr/>
              </a:pPr>
              <a:r>
                <a:rPr lang="ru-RU" sz="8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Пример -</a:t>
              </a:r>
              <a:r>
                <a:rPr lang="en-US" sz="8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URL:</a:t>
              </a:r>
              <a:r>
                <a:rPr lang="ru-RU" sz="8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 </a:t>
              </a:r>
              <a:r>
                <a:rPr lang="en-US" sz="8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“example.com”)</a:t>
              </a:r>
              <a:endParaRPr/>
            </a:p>
          </p:txBody>
        </p:sp>
        <p:sp>
          <p:nvSpPr>
            <p:cNvPr id="10" name="Shape 1647"/>
            <p:cNvSpPr/>
            <p:nvPr/>
          </p:nvSpPr>
          <p:spPr bwMode="auto">
            <a:xfrm>
              <a:off x="1102082" y="1678230"/>
              <a:ext cx="1643559" cy="95265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square" lIns="0" tIns="36000" rIns="0" bIns="54000" numCol="1" anchor="t">
              <a:spAutoFit/>
            </a:bodyPr>
            <a:lstStyle>
              <a:lvl1pPr algn="ctr">
                <a:defRPr sz="6000">
                  <a:solidFill>
                    <a:srgbClr val="FFFFFF"/>
                  </a:solidFill>
                  <a:latin typeface="Lato Light"/>
                  <a:ea typeface="Lato Light"/>
                  <a:cs typeface="Lato Light"/>
                </a:defRPr>
              </a:lvl1pPr>
            </a:lstStyle>
            <a:p>
              <a:pPr marL="0" marR="0" lvl="0" indent="0" algn="l" defTabSz="412750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defRPr/>
              </a:pPr>
              <a:r>
                <a:rPr lang="ru-RU" sz="1800" b="0" i="0" u="none" strike="noStrike" cap="none" spc="0">
                  <a:ln>
                    <a:noFill/>
                  </a:ln>
                  <a:gradFill>
                    <a:gsLst>
                      <a:gs pos="0">
                        <a:srgbClr val="BE63F0"/>
                      </a:gs>
                      <a:gs pos="75000">
                        <a:srgbClr val="23D1AE"/>
                      </a:gs>
                    </a:gsLst>
                    <a:lin ang="0" scaled="1"/>
                  </a:gradFill>
                  <a:latin typeface="Kaspersky Sans Display"/>
                </a:rPr>
                <a:t>Запрос</a:t>
              </a:r>
              <a:br>
                <a:rPr lang="ru-RU" sz="1800" b="0" i="0" u="none" strike="noStrike" cap="none" spc="0">
                  <a:ln>
                    <a:noFill/>
                  </a:ln>
                  <a:gradFill>
                    <a:gsLst>
                      <a:gs pos="0">
                        <a:srgbClr val="BE63F0"/>
                      </a:gs>
                      <a:gs pos="75000">
                        <a:srgbClr val="23D1AE"/>
                      </a:gs>
                    </a:gsLst>
                    <a:lin ang="0" scaled="1"/>
                  </a:gradFill>
                  <a:latin typeface="Kaspersky Sans Display"/>
                </a:rPr>
              </a:br>
              <a:r>
                <a:rPr lang="ru-RU" sz="1800" b="0" i="0" u="none" strike="noStrike" cap="none" spc="0">
                  <a:ln>
                    <a:noFill/>
                  </a:ln>
                  <a:gradFill>
                    <a:gsLst>
                      <a:gs pos="0">
                        <a:srgbClr val="BE63F0"/>
                      </a:gs>
                      <a:gs pos="75000">
                        <a:srgbClr val="23D1AE"/>
                      </a:gs>
                    </a:gsLst>
                    <a:lin ang="0" scaled="1"/>
                  </a:gradFill>
                  <a:latin typeface="Kaspersky Sans Display"/>
                </a:rPr>
                <a:t>по индикатору</a:t>
              </a:r>
              <a:endParaRPr/>
            </a:p>
            <a:p>
              <a:pPr marL="0" marR="0" lvl="0" indent="0" algn="l" defTabSz="412750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defRPr/>
              </a:pPr>
              <a:r>
                <a:rPr lang="ru-RU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(вручную / авто)</a:t>
              </a:r>
              <a:endParaRPr/>
            </a:p>
          </p:txBody>
        </p:sp>
      </p:grpSp>
      <p:sp>
        <p:nvSpPr>
          <p:cNvPr id="11" name="Right Arrow 13"/>
          <p:cNvSpPr/>
          <p:nvPr/>
        </p:nvSpPr>
        <p:spPr bwMode="auto">
          <a:xfrm>
            <a:off x="2907185" y="2123758"/>
            <a:ext cx="1707204" cy="1009774"/>
          </a:xfrm>
          <a:prstGeom prst="rightArrow">
            <a:avLst>
              <a:gd name="adj1" fmla="val 100000"/>
              <a:gd name="adj2" fmla="val 24035"/>
            </a:avLst>
          </a:prstGeom>
          <a:gradFill>
            <a:gsLst>
              <a:gs pos="0">
                <a:schemeClr val="accent3">
                  <a:alpha val="0"/>
                </a:schemeClr>
              </a:gs>
              <a:gs pos="100000">
                <a:schemeClr val="accent3">
                  <a:alpha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srgbClr val="FFFFFF"/>
              </a:solidFill>
              <a:latin typeface="Kaspersky Sans Display"/>
              <a:ea typeface="Arial"/>
              <a:cs typeface="Arial"/>
            </a:endParaRPr>
          </a:p>
        </p:txBody>
      </p:sp>
      <p:sp>
        <p:nvSpPr>
          <p:cNvPr id="12" name="Shape 1647"/>
          <p:cNvSpPr/>
          <p:nvPr/>
        </p:nvSpPr>
        <p:spPr bwMode="auto">
          <a:xfrm>
            <a:off x="7659596" y="1707338"/>
            <a:ext cx="1447200" cy="337100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0" tIns="36000" rIns="0" bIns="54000" numCol="1" anchor="ctr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Lato Light"/>
                <a:ea typeface="Lato Light"/>
                <a:cs typeface="Lato Light"/>
              </a:defRPr>
            </a:lvl1pPr>
          </a:lstStyle>
          <a:p>
            <a:pPr marL="0" marR="0" lvl="0" indent="0" algn="l" defTabSz="412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ru-RU" sz="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Запрос по индикатору</a:t>
            </a:r>
            <a:br>
              <a:rPr lang="ru-RU" sz="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</a:br>
            <a:r>
              <a:rPr lang="ru-RU" sz="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(url, hash, domain, ip)</a:t>
            </a:r>
            <a:endParaRPr/>
          </a:p>
        </p:txBody>
      </p:sp>
      <p:grpSp>
        <p:nvGrpSpPr>
          <p:cNvPr id="13" name="Group 34"/>
          <p:cNvGrpSpPr/>
          <p:nvPr/>
        </p:nvGrpSpPr>
        <p:grpSpPr bwMode="auto">
          <a:xfrm>
            <a:off x="7850791" y="4290201"/>
            <a:ext cx="3057603" cy="1445096"/>
            <a:chOff x="7808333" y="4599347"/>
            <a:chExt cx="3057603" cy="1445096"/>
          </a:xfrm>
        </p:grpSpPr>
        <p:sp>
          <p:nvSpPr>
            <p:cNvPr id="14" name="Shape 1647"/>
            <p:cNvSpPr/>
            <p:nvPr/>
          </p:nvSpPr>
          <p:spPr bwMode="auto">
            <a:xfrm>
              <a:off x="7808333" y="4599347"/>
              <a:ext cx="2744286" cy="36787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square" lIns="0" tIns="36000" rIns="0" bIns="54000" numCol="1" anchor="t">
              <a:spAutoFit/>
            </a:bodyPr>
            <a:lstStyle>
              <a:lvl1pPr algn="ctr">
                <a:defRPr sz="6000">
                  <a:solidFill>
                    <a:srgbClr val="FFFFFF"/>
                  </a:solidFill>
                  <a:latin typeface="Lato Light"/>
                  <a:ea typeface="Lato Light"/>
                  <a:cs typeface="Lato Light"/>
                </a:defRPr>
              </a:lvl1pPr>
            </a:lstStyle>
            <a:p>
              <a:pPr marL="0" marR="0" lvl="0" indent="0" algn="l" defTabSz="412750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defRPr/>
              </a:pPr>
              <a:r>
                <a:rPr lang="ru-RU" sz="1800" b="0" i="0" u="none" strike="noStrike" cap="none" spc="0">
                  <a:ln>
                    <a:noFill/>
                  </a:ln>
                  <a:gradFill>
                    <a:gsLst>
                      <a:gs pos="0">
                        <a:srgbClr val="BE63F0"/>
                      </a:gs>
                      <a:gs pos="75000">
                        <a:srgbClr val="23D1AE"/>
                      </a:gs>
                    </a:gsLst>
                    <a:lin ang="0" scaled="1"/>
                  </a:gradFill>
                  <a:latin typeface="Kaspersky Sans Display"/>
                </a:rPr>
                <a:t>Ответ на запрос</a:t>
              </a:r>
              <a:endParaRPr lang="en-US" sz="1800" b="0" i="0" u="none" strike="noStrike" cap="none" spc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23D1AE"/>
                    </a:gs>
                  </a:gsLst>
                  <a:lin ang="0" scaled="1"/>
                </a:gradFill>
                <a:latin typeface="Kaspersky Sans Display"/>
              </a:endParaRPr>
            </a:p>
          </p:txBody>
        </p:sp>
        <p:grpSp>
          <p:nvGrpSpPr>
            <p:cNvPr id="15" name="Group 36"/>
            <p:cNvGrpSpPr/>
            <p:nvPr/>
          </p:nvGrpSpPr>
          <p:grpSpPr bwMode="auto">
            <a:xfrm>
              <a:off x="7808333" y="5030234"/>
              <a:ext cx="3057603" cy="1014209"/>
              <a:chOff x="7808333" y="5030234"/>
              <a:chExt cx="3057603" cy="1014209"/>
            </a:xfrm>
          </p:grpSpPr>
          <p:sp>
            <p:nvSpPr>
              <p:cNvPr id="16" name="Shape 1647"/>
              <p:cNvSpPr/>
              <p:nvPr/>
            </p:nvSpPr>
            <p:spPr bwMode="auto">
              <a:xfrm>
                <a:off x="7808333" y="5030234"/>
                <a:ext cx="1478885" cy="1014209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</p:spPr>
            <p:txBody>
              <a:bodyPr wrap="square" lIns="0" tIns="36000" rIns="0" bIns="54000" numCol="1" anchor="t">
                <a:spAutoFit/>
              </a:bodyPr>
              <a:lstStyle>
                <a:lvl1pPr algn="ctr">
                  <a:defRPr sz="6000">
                    <a:solidFill>
                      <a:srgbClr val="FFFFFF"/>
                    </a:solidFill>
                    <a:latin typeface="Lato Light"/>
                    <a:ea typeface="Lato Light"/>
                    <a:cs typeface="Lato Light"/>
                  </a:defRPr>
                </a:lvl1pPr>
              </a:lstStyle>
              <a:p>
                <a:pPr marL="0" marR="0" lvl="0" indent="0" algn="l" defTabSz="41275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1000" b="0" i="0" u="none" strike="noStrike" cap="none" spc="0">
                    <a:ln>
                      <a:noFill/>
                    </a:ln>
                    <a:solidFill>
                      <a:srgbClr val="FFFFFF"/>
                    </a:solidFill>
                    <a:latin typeface="Kaspersky Sans Display"/>
                    <a:ea typeface="Arial"/>
                    <a:cs typeface="Arial"/>
                  </a:rPr>
                  <a:t>URL: «example.com»</a:t>
                </a:r>
                <a:endParaRPr/>
              </a:p>
              <a:p>
                <a:pPr marL="0" marR="0" lvl="0" indent="0" algn="l" defTabSz="41275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1000" b="0" i="0" u="none" strike="noStrike" cap="none" spc="0">
                    <a:ln>
                      <a:noFill/>
                    </a:ln>
                    <a:solidFill>
                      <a:srgbClr val="FFFFFF"/>
                    </a:solidFill>
                    <a:latin typeface="Kaspersky Sans Display"/>
                    <a:ea typeface="Arial"/>
                    <a:cs typeface="Arial"/>
                  </a:rPr>
                  <a:t>first seen: “2016-08-10”</a:t>
                </a:r>
                <a:endParaRPr/>
              </a:p>
              <a:p>
                <a:pPr marL="0" marR="0" lvl="0" indent="0" algn="l" defTabSz="41275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1000" b="0" i="0" u="none" strike="noStrike" cap="none" spc="0">
                    <a:ln>
                      <a:noFill/>
                    </a:ln>
                    <a:solidFill>
                      <a:srgbClr val="FFFFFF"/>
                    </a:solidFill>
                    <a:latin typeface="Kaspersky Sans Display"/>
                    <a:ea typeface="Arial"/>
                    <a:cs typeface="Arial"/>
                  </a:rPr>
                  <a:t>last seen:” 2020-03-01”</a:t>
                </a:r>
                <a:endParaRPr/>
              </a:p>
              <a:p>
                <a:pPr marL="0" marR="0" lvl="0" indent="0" algn="l" defTabSz="41275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000" b="0" i="0" u="none" strike="noStrike" cap="none" spc="0">
                    <a:ln>
                      <a:noFill/>
                    </a:ln>
                    <a:solidFill>
                      <a:srgbClr val="FFFFFF"/>
                    </a:solidFill>
                    <a:latin typeface="Kaspersky Sans Display"/>
                    <a:ea typeface="Arial"/>
                    <a:cs typeface="Arial"/>
                  </a:rPr>
                  <a:t>Связанные хэш-суммы вредоносных файлов</a:t>
                </a:r>
                <a:endParaRPr/>
              </a:p>
              <a:p>
                <a:pPr marL="0" marR="0" lvl="0" indent="0" algn="l" defTabSz="41275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1000" b="0" i="0" u="none" strike="noStrike" cap="none" spc="0">
                    <a:ln>
                      <a:noFill/>
                    </a:ln>
                    <a:solidFill>
                      <a:srgbClr val="FFFFFF"/>
                    </a:solidFill>
                    <a:latin typeface="Kaspersky Sans Display"/>
                    <a:ea typeface="Arial"/>
                    <a:cs typeface="Arial"/>
                  </a:rPr>
                  <a:t>MD5:”……”</a:t>
                </a:r>
                <a:endParaRPr/>
              </a:p>
            </p:txBody>
          </p:sp>
          <p:sp>
            <p:nvSpPr>
              <p:cNvPr id="17" name="Shape 1647"/>
              <p:cNvSpPr/>
              <p:nvPr/>
            </p:nvSpPr>
            <p:spPr bwMode="auto">
              <a:xfrm>
                <a:off x="9387051" y="5030234"/>
                <a:ext cx="1478885" cy="1014209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</p:spPr>
            <p:txBody>
              <a:bodyPr wrap="square" lIns="0" tIns="36000" rIns="0" bIns="54000" numCol="1" anchor="t">
                <a:spAutoFit/>
              </a:bodyPr>
              <a:lstStyle>
                <a:lvl1pPr algn="ctr">
                  <a:defRPr sz="6000">
                    <a:solidFill>
                      <a:srgbClr val="FFFFFF"/>
                    </a:solidFill>
                    <a:latin typeface="Lato Light"/>
                    <a:ea typeface="Lato Light"/>
                    <a:cs typeface="Lato Light"/>
                  </a:defRPr>
                </a:lvl1pPr>
              </a:lstStyle>
              <a:p>
                <a:pPr marL="0" marR="0" lvl="0" indent="0" algn="l" defTabSz="41275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1000" b="0" i="0" u="none" strike="noStrike" cap="none" spc="0">
                    <a:ln>
                      <a:noFill/>
                    </a:ln>
                    <a:solidFill>
                      <a:srgbClr val="FFFFFF"/>
                    </a:solidFill>
                    <a:latin typeface="Kaspersky Sans Display"/>
                    <a:ea typeface="Arial"/>
                    <a:cs typeface="Arial"/>
                  </a:rPr>
                  <a:t>SHA-1: “…..”    </a:t>
                </a:r>
                <a:endParaRPr/>
              </a:p>
              <a:p>
                <a:pPr marL="0" marR="0" lvl="0" indent="0" algn="l" defTabSz="41275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1000" b="0" i="0" u="none" strike="noStrike" cap="none" spc="0">
                    <a:ln>
                      <a:noFill/>
                    </a:ln>
                    <a:solidFill>
                      <a:srgbClr val="FFFFFF"/>
                    </a:solidFill>
                    <a:latin typeface="Kaspersky Sans Display"/>
                    <a:ea typeface="Arial"/>
                    <a:cs typeface="Arial"/>
                  </a:rPr>
                  <a:t>SHA256:” ”</a:t>
                </a:r>
                <a:endParaRPr/>
              </a:p>
              <a:p>
                <a:pPr marL="0" marR="0" lvl="0" indent="0" algn="l" defTabSz="41275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000" b="0" i="0" u="none" strike="noStrike" cap="none" spc="0">
                    <a:ln>
                      <a:noFill/>
                    </a:ln>
                    <a:solidFill>
                      <a:srgbClr val="FFFFFF"/>
                    </a:solidFill>
                    <a:latin typeface="Kaspersky Sans Display"/>
                    <a:ea typeface="Arial"/>
                    <a:cs typeface="Arial"/>
                  </a:rPr>
                  <a:t>Связанные вредоносные </a:t>
                </a:r>
                <a:r>
                  <a:rPr lang="en-US" sz="1000" b="0" i="0" u="none" strike="noStrike" cap="none" spc="0">
                    <a:ln>
                      <a:noFill/>
                    </a:ln>
                    <a:solidFill>
                      <a:srgbClr val="FFFFFF"/>
                    </a:solidFill>
                    <a:latin typeface="Kaspersky Sans Display"/>
                    <a:ea typeface="Arial"/>
                    <a:cs typeface="Arial"/>
                  </a:rPr>
                  <a:t>URL: “….”</a:t>
                </a:r>
                <a:endParaRPr/>
              </a:p>
              <a:p>
                <a:pPr marL="0" marR="0" lvl="0" indent="0" algn="l" defTabSz="41275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1000" b="0" i="0" u="none" strike="noStrike" cap="none" spc="0">
                    <a:ln>
                      <a:noFill/>
                    </a:ln>
                    <a:solidFill>
                      <a:srgbClr val="FFFFFF"/>
                    </a:solidFill>
                    <a:latin typeface="Kaspersky Sans Display"/>
                    <a:ea typeface="Arial"/>
                    <a:cs typeface="Arial"/>
                  </a:rPr>
                  <a:t>C</a:t>
                </a:r>
                <a:r>
                  <a:rPr lang="ru-RU" sz="1000" b="0" i="0" u="none" strike="noStrike" cap="none" spc="0">
                    <a:ln>
                      <a:noFill/>
                    </a:ln>
                    <a:solidFill>
                      <a:srgbClr val="FFFFFF"/>
                    </a:solidFill>
                    <a:latin typeface="Kaspersky Sans Display"/>
                    <a:ea typeface="Arial"/>
                    <a:cs typeface="Arial"/>
                  </a:rPr>
                  <a:t>вязанные </a:t>
                </a:r>
                <a:r>
                  <a:rPr lang="en-US" sz="1000" b="0" i="0" u="none" strike="noStrike" cap="none" spc="0">
                    <a:ln>
                      <a:noFill/>
                    </a:ln>
                    <a:solidFill>
                      <a:srgbClr val="FFFFFF"/>
                    </a:solidFill>
                    <a:latin typeface="Kaspersky Sans Display"/>
                    <a:ea typeface="Arial"/>
                    <a:cs typeface="Arial"/>
                  </a:rPr>
                  <a:t>IP: 1.2.3.4, 2.3.4.5, ….</a:t>
                </a:r>
                <a:endParaRPr/>
              </a:p>
            </p:txBody>
          </p:sp>
        </p:grpSp>
      </p:grpSp>
      <p:cxnSp>
        <p:nvCxnSpPr>
          <p:cNvPr id="18" name="Соединительная линия уступом 6"/>
          <p:cNvCxnSpPr>
            <a:cxnSpLocks/>
          </p:cNvCxnSpPr>
          <p:nvPr/>
        </p:nvCxnSpPr>
        <p:spPr bwMode="auto">
          <a:xfrm>
            <a:off x="8428534" y="2952871"/>
            <a:ext cx="0" cy="1159017"/>
          </a:xfrm>
          <a:prstGeom prst="straightConnector1">
            <a:avLst/>
          </a:prstGeom>
          <a:noFill/>
          <a:ln w="12700" cap="flat" cmpd="sng" algn="ctr">
            <a:solidFill>
              <a:schemeClr val="accent3"/>
            </a:solidFill>
            <a:prstDash val="dash"/>
            <a:miter lim="800000"/>
          </a:ln>
          <a:effectLst/>
        </p:spPr>
      </p:cxnSp>
      <p:sp>
        <p:nvSpPr>
          <p:cNvPr id="19" name="Rectangle: Rounded Corners 157"/>
          <p:cNvSpPr/>
          <p:nvPr/>
        </p:nvSpPr>
        <p:spPr bwMode="auto">
          <a:xfrm>
            <a:off x="887413" y="4121301"/>
            <a:ext cx="3778371" cy="1850874"/>
          </a:xfrm>
          <a:prstGeom prst="roundRect">
            <a:avLst>
              <a:gd name="adj" fmla="val 11482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600" b="0" i="0" u="none" strike="noStrike" cap="none" spc="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noFill/>
              <a:latin typeface="Kaspersky Sans Display"/>
              <a:ea typeface="Arial"/>
              <a:cs typeface="Arial"/>
            </a:endParaRPr>
          </a:p>
        </p:txBody>
      </p:sp>
      <p:grpSp>
        <p:nvGrpSpPr>
          <p:cNvPr id="20" name="Group 41"/>
          <p:cNvGrpSpPr/>
          <p:nvPr/>
        </p:nvGrpSpPr>
        <p:grpSpPr bwMode="auto">
          <a:xfrm>
            <a:off x="1158667" y="4290201"/>
            <a:ext cx="3373737" cy="1445096"/>
            <a:chOff x="1102083" y="4599347"/>
            <a:chExt cx="3373737" cy="1445096"/>
          </a:xfrm>
        </p:grpSpPr>
        <p:sp>
          <p:nvSpPr>
            <p:cNvPr id="21" name="Shape 1647"/>
            <p:cNvSpPr/>
            <p:nvPr/>
          </p:nvSpPr>
          <p:spPr bwMode="auto">
            <a:xfrm>
              <a:off x="1102083" y="4599347"/>
              <a:ext cx="2744286" cy="36787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square" lIns="0" tIns="36000" rIns="0" bIns="54000" numCol="1" anchor="t">
              <a:spAutoFit/>
            </a:bodyPr>
            <a:lstStyle>
              <a:lvl1pPr algn="ctr">
                <a:defRPr sz="6000">
                  <a:solidFill>
                    <a:srgbClr val="FFFFFF"/>
                  </a:solidFill>
                  <a:latin typeface="Lato Light"/>
                  <a:ea typeface="Lato Light"/>
                  <a:cs typeface="Lato Light"/>
                </a:defRPr>
              </a:lvl1pPr>
            </a:lstStyle>
            <a:p>
              <a:pPr marL="0" marR="0" lvl="0" indent="0" algn="l" defTabSz="412750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defRPr/>
              </a:pPr>
              <a:r>
                <a:rPr lang="ru-RU" sz="1800" b="0" i="0" u="none" strike="noStrike" cap="none" spc="0">
                  <a:ln>
                    <a:noFill/>
                  </a:ln>
                  <a:gradFill>
                    <a:gsLst>
                      <a:gs pos="0">
                        <a:srgbClr val="BE63F0"/>
                      </a:gs>
                      <a:gs pos="75000">
                        <a:srgbClr val="23D1AE"/>
                      </a:gs>
                    </a:gsLst>
                    <a:lin ang="0" scaled="1"/>
                  </a:gradFill>
                  <a:latin typeface="Kaspersky Sans Display"/>
                </a:rPr>
                <a:t>Карточка инцидента</a:t>
              </a:r>
              <a:endParaRPr/>
            </a:p>
          </p:txBody>
        </p:sp>
        <p:sp>
          <p:nvSpPr>
            <p:cNvPr id="22" name="Shape 1647"/>
            <p:cNvSpPr/>
            <p:nvPr/>
          </p:nvSpPr>
          <p:spPr bwMode="auto">
            <a:xfrm>
              <a:off x="1102083" y="5030234"/>
              <a:ext cx="3373737" cy="101420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square" lIns="0" tIns="36000" rIns="0" bIns="54000" numCol="1" anchor="t">
              <a:spAutoFit/>
            </a:bodyPr>
            <a:lstStyle>
              <a:lvl1pPr algn="ctr">
                <a:defRPr sz="6000">
                  <a:solidFill>
                    <a:srgbClr val="FFFFFF"/>
                  </a:solidFill>
                  <a:latin typeface="Lato Light"/>
                  <a:ea typeface="Lato Light"/>
                  <a:cs typeface="Lato Light"/>
                </a:defRPr>
              </a:lvl1pPr>
            </a:lstStyle>
            <a:p>
              <a:pPr marL="0" marR="0" lvl="0" indent="0" algn="l" defTabSz="41275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Имя: «Обнаружено взаимодействие с CnC сервером»</a:t>
              </a:r>
              <a:endParaRPr/>
            </a:p>
            <a:p>
              <a:pPr marL="0" marR="0" lvl="0" indent="0" algn="l" defTabSz="41275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Описание:…..</a:t>
              </a:r>
              <a:endParaRPr/>
            </a:p>
            <a:p>
              <a:pPr marL="0" marR="0" lvl="0" indent="0" algn="l" defTabSz="41275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Связанные события: ……</a:t>
              </a:r>
              <a:endParaRPr/>
            </a:p>
            <a:p>
              <a:pPr marL="0" marR="0" lvl="0" indent="0" algn="l" defTabSz="41275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Cвязанные IP: 1.2.3.4, 2.3.4.5, ….</a:t>
              </a:r>
              <a:endParaRPr/>
            </a:p>
            <a:p>
              <a:pPr marL="0" marR="0" lvl="0" indent="0" algn="l" defTabSz="41275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Связанные пользователи: i.Ivanov, a.petrov, ….</a:t>
              </a:r>
              <a:endParaRPr/>
            </a:p>
            <a:p>
              <a:pPr marL="0" marR="0" lvl="0" indent="0" algn="l" defTabSz="41275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………….</a:t>
              </a:r>
              <a:endParaRPr/>
            </a:p>
          </p:txBody>
        </p:sp>
      </p:grpSp>
      <p:sp>
        <p:nvSpPr>
          <p:cNvPr id="23" name="Shape 1647"/>
          <p:cNvSpPr/>
          <p:nvPr/>
        </p:nvSpPr>
        <p:spPr bwMode="auto">
          <a:xfrm>
            <a:off x="4824942" y="5144912"/>
            <a:ext cx="1737020" cy="337100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0" tIns="36000" rIns="0" bIns="54000" numCol="1" anchor="ctr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Lato Light"/>
                <a:ea typeface="Lato Light"/>
                <a:cs typeface="Lato Light"/>
              </a:defRPr>
            </a:lvl1pPr>
          </a:lstStyle>
          <a:p>
            <a:pPr marL="0" marR="0" lvl="0" indent="0" algn="l" defTabSz="412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ru-RU" sz="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«Обогащение» карточки инцидента данными из Kaspersky Threat lookup</a:t>
            </a:r>
            <a:endParaRPr/>
          </a:p>
        </p:txBody>
      </p:sp>
      <p:grpSp>
        <p:nvGrpSpPr>
          <p:cNvPr id="29" name="Group 28"/>
          <p:cNvGrpSpPr/>
          <p:nvPr/>
        </p:nvGrpSpPr>
        <p:grpSpPr bwMode="auto">
          <a:xfrm>
            <a:off x="7460278" y="2163269"/>
            <a:ext cx="1879828" cy="930752"/>
            <a:chOff x="7460278" y="2202777"/>
            <a:chExt cx="1879828" cy="930752"/>
          </a:xfrm>
        </p:grpSpPr>
        <p:sp>
          <p:nvSpPr>
            <p:cNvPr id="25" name="Right Arrow 13"/>
            <p:cNvSpPr/>
            <p:nvPr/>
          </p:nvSpPr>
          <p:spPr bwMode="auto">
            <a:xfrm>
              <a:off x="7460278" y="2202777"/>
              <a:ext cx="1723640" cy="417769"/>
            </a:xfrm>
            <a:prstGeom prst="rightArrow">
              <a:avLst>
                <a:gd name="adj1" fmla="val 100000"/>
                <a:gd name="adj2" fmla="val 24035"/>
              </a:avLst>
            </a:prstGeom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endParaRPr>
            </a:p>
          </p:txBody>
        </p:sp>
        <p:sp>
          <p:nvSpPr>
            <p:cNvPr id="26" name="Right Arrow 13"/>
            <p:cNvSpPr/>
            <p:nvPr/>
          </p:nvSpPr>
          <p:spPr bwMode="auto">
            <a:xfrm rot="10800000">
              <a:off x="7698452" y="2715760"/>
              <a:ext cx="1641654" cy="417769"/>
            </a:xfrm>
            <a:prstGeom prst="rightArrow">
              <a:avLst>
                <a:gd name="adj1" fmla="val 100000"/>
                <a:gd name="adj2" fmla="val 24035"/>
              </a:avLst>
            </a:prstGeom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endParaRPr>
            </a:p>
          </p:txBody>
        </p:sp>
      </p:grpSp>
      <p:sp>
        <p:nvSpPr>
          <p:cNvPr id="27" name="Rectangle: Rounded Corners 157"/>
          <p:cNvSpPr/>
          <p:nvPr/>
        </p:nvSpPr>
        <p:spPr bwMode="auto">
          <a:xfrm>
            <a:off x="9301930" y="1395842"/>
            <a:ext cx="1999164" cy="2465606"/>
          </a:xfrm>
          <a:prstGeom prst="roundRect">
            <a:avLst>
              <a:gd name="adj" fmla="val 11906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600" b="0" i="0" u="none" strike="noStrike" cap="none" spc="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noFill/>
              <a:latin typeface="Kaspersky Sans Display"/>
              <a:ea typeface="Arial"/>
              <a:cs typeface="Arial"/>
            </a:endParaRPr>
          </a:p>
        </p:txBody>
      </p:sp>
      <p:sp>
        <p:nvSpPr>
          <p:cNvPr id="28" name="Rectangle: Rounded Corners 157"/>
          <p:cNvSpPr/>
          <p:nvPr/>
        </p:nvSpPr>
        <p:spPr bwMode="auto">
          <a:xfrm>
            <a:off x="7522724" y="4121301"/>
            <a:ext cx="3778371" cy="1850874"/>
          </a:xfrm>
          <a:prstGeom prst="roundRect">
            <a:avLst>
              <a:gd name="adj" fmla="val 11482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600" b="0" i="0" u="none" strike="noStrike" cap="none" spc="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noFill/>
              <a:latin typeface="Kaspersky Sans Display"/>
              <a:ea typeface="Arial"/>
              <a:cs typeface="Arial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347440-188C-29F8-EC64-DD2E300842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0" b="19231"/>
          <a:stretch/>
        </p:blipFill>
        <p:spPr>
          <a:xfrm>
            <a:off x="-1" y="-1"/>
            <a:ext cx="12191999" cy="6858001"/>
          </a:xfrm>
          <a:prstGeom prst="rect">
            <a:avLst/>
          </a:prstGeom>
        </p:spPr>
      </p:pic>
      <p:sp>
        <p:nvSpPr>
          <p:cNvPr id="2" name="Shape 1647">
            <a:extLst>
              <a:ext uri="{FF2B5EF4-FFF2-40B4-BE49-F238E27FC236}">
                <a16:creationId xmlns:a16="http://schemas.microsoft.com/office/drawing/2014/main" id="{C58E5CB9-9A08-AC44-C21A-704D6B4367C2}"/>
              </a:ext>
            </a:extLst>
          </p:cNvPr>
          <p:cNvSpPr/>
          <p:nvPr/>
        </p:nvSpPr>
        <p:spPr>
          <a:xfrm>
            <a:off x="887413" y="2874105"/>
            <a:ext cx="10417174" cy="921876"/>
          </a:xfrm>
          <a:prstGeom prst="rect">
            <a:avLst/>
          </a:prstGeom>
          <a:noFill/>
          <a:ln w="3175" cap="flat">
            <a:noFill/>
            <a:miter lim="400000"/>
          </a:ln>
          <a:effectLst>
            <a:outerShdw blurRad="952500" dist="381000" dir="5400000" algn="ctr" rotWithShape="0">
              <a:schemeClr val="tx1">
                <a:alpha val="25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36000" rIns="0" bIns="54000" numCol="1" anchor="ctr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lvl="0" defTabSz="412750" hangingPunct="0">
              <a:lnSpc>
                <a:spcPct val="90000"/>
              </a:lnSpc>
              <a:spcAft>
                <a:spcPts val="4200"/>
              </a:spcAft>
            </a:pPr>
            <a:r>
              <a:rPr lang="ru-RU" kern="0" dirty="0">
                <a:latin typeface="Kaspersky Sans Display Semibold"/>
              </a:rPr>
              <a:t>Интеграция решений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spersky Sans Display Semibold"/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882971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5324 L 0 -1.11111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4"/>
          <p:cNvSpPr txBox="1"/>
          <p:nvPr/>
        </p:nvSpPr>
        <p:spPr bwMode="auto">
          <a:xfrm>
            <a:off x="279700" y="146254"/>
            <a:ext cx="10337556" cy="720545"/>
          </a:xfrm>
          <a:prstGeom prst="rect">
            <a:avLst/>
          </a:prstGeom>
          <a:noFill/>
        </p:spPr>
        <p:txBody>
          <a:bodyPr/>
          <a:lstStyle>
            <a:lvl1pPr marL="0" indent="0" algn="l" defTabSz="914400">
              <a:spcBef>
                <a:spcPts val="0"/>
              </a:spcBef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/>
                <a:ea typeface="+mn-ea"/>
                <a:cs typeface="+mn-cs"/>
              </a:defRPr>
            </a:lvl1pPr>
            <a:lvl2pPr marL="0" indent="0" algn="l" defTabSz="914400">
              <a:spcBef>
                <a:spcPts val="0"/>
              </a:spcBef>
              <a:buFont typeface="Arial"/>
              <a:buNone/>
              <a:defRPr sz="1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>
              <a:spcBef>
                <a:spcPts val="0"/>
              </a:spcBef>
              <a:buFont typeface="Arial"/>
              <a:buNone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>
              <a:spcBef>
                <a:spcPts val="0"/>
              </a:spcBef>
              <a:buFont typeface="Arial"/>
              <a:buNone/>
              <a:defRPr sz="1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>
              <a:spcBef>
                <a:spcPts val="0"/>
              </a:spcBef>
              <a:buFont typeface="Arial"/>
              <a:buNone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defRPr/>
            </a:pPr>
            <a:br>
              <a:rPr lang="en-US" sz="20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Kaspersky Sans Display Semibold"/>
                <a:ea typeface="Arial"/>
                <a:cs typeface="Arial"/>
              </a:rPr>
            </a:br>
            <a:r>
              <a:rPr lang="ru-RU" sz="20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Kaspersky Sans Display Semibold"/>
                <a:ea typeface="Arial"/>
                <a:cs typeface="Arial"/>
              </a:rPr>
              <a:t>Сбор и анализ расширенной телеметрии</a:t>
            </a:r>
            <a:endParaRPr lang="en-US" sz="2000" b="0" i="0" u="none" strike="noStrike" cap="none" spc="0" dirty="0">
              <a:ln>
                <a:noFill/>
              </a:ln>
              <a:solidFill>
                <a:srgbClr val="FFFFFF"/>
              </a:solidFill>
              <a:latin typeface="Kaspersky Sans Display Semibold"/>
              <a:ea typeface="Arial"/>
              <a:cs typeface="Arial"/>
            </a:endParaRPr>
          </a:p>
        </p:txBody>
      </p:sp>
      <p:grpSp>
        <p:nvGrpSpPr>
          <p:cNvPr id="3" name="Group 132"/>
          <p:cNvGrpSpPr/>
          <p:nvPr/>
        </p:nvGrpSpPr>
        <p:grpSpPr bwMode="auto">
          <a:xfrm>
            <a:off x="6495917" y="1997713"/>
            <a:ext cx="2233650" cy="3970464"/>
            <a:chOff x="6646664" y="1997713"/>
            <a:chExt cx="2233650" cy="3970464"/>
          </a:xfrm>
        </p:grpSpPr>
        <p:cxnSp>
          <p:nvCxnSpPr>
            <p:cNvPr id="4" name="Straight Connector 24"/>
            <p:cNvCxnSpPr>
              <a:cxnSpLocks/>
              <a:stCxn id="10" idx="0"/>
              <a:endCxn id="5" idx="2"/>
            </p:cNvCxnSpPr>
            <p:nvPr/>
          </p:nvCxnSpPr>
          <p:spPr bwMode="auto">
            <a:xfrm flipV="1">
              <a:off x="7763489" y="2993891"/>
              <a:ext cx="0" cy="392344"/>
            </a:xfrm>
            <a:prstGeom prst="straightConnector1">
              <a:avLst/>
            </a:prstGeom>
            <a:ln w="127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: Rounded Corners 157"/>
            <p:cNvSpPr/>
            <p:nvPr/>
          </p:nvSpPr>
          <p:spPr bwMode="auto">
            <a:xfrm>
              <a:off x="6646664" y="1997713"/>
              <a:ext cx="2233650" cy="996178"/>
            </a:xfrm>
            <a:prstGeom prst="roundRect">
              <a:avLst>
                <a:gd name="adj" fmla="val 14070"/>
              </a:avLst>
            </a:prstGeom>
            <a:gradFill>
              <a:gsLst>
                <a:gs pos="0">
                  <a:srgbClr val="375050">
                    <a:alpha val="35000"/>
                  </a:srgbClr>
                </a:gs>
                <a:gs pos="100000">
                  <a:srgbClr val="375050">
                    <a:alpha val="2000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3600" b="1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endParaRPr>
            </a:p>
          </p:txBody>
        </p:sp>
        <p:grpSp>
          <p:nvGrpSpPr>
            <p:cNvPr id="6" name="Group 60"/>
            <p:cNvGrpSpPr/>
            <p:nvPr/>
          </p:nvGrpSpPr>
          <p:grpSpPr bwMode="auto">
            <a:xfrm>
              <a:off x="6815089" y="2599641"/>
              <a:ext cx="1844186" cy="184666"/>
              <a:chOff x="6353604" y="4140851"/>
              <a:chExt cx="1844186" cy="184666"/>
            </a:xfrm>
          </p:grpSpPr>
          <p:pic>
            <p:nvPicPr>
              <p:cNvPr id="20" name="Graphic 8"/>
              <p:cNvPicPr>
                <a:picLocks noChangeAspect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6353604" y="4169093"/>
                <a:ext cx="611368" cy="133576"/>
              </a:xfrm>
              <a:prstGeom prst="rect">
                <a:avLst/>
              </a:prstGeom>
            </p:spPr>
          </p:pic>
          <p:sp>
            <p:nvSpPr>
              <p:cNvPr id="21" name="Прямоугольник 84"/>
              <p:cNvSpPr/>
              <p:nvPr/>
            </p:nvSpPr>
            <p:spPr bwMode="auto">
              <a:xfrm>
                <a:off x="7042376" y="4140851"/>
                <a:ext cx="1155413" cy="184666"/>
              </a:xfrm>
              <a:prstGeom prst="rect">
                <a:avLst/>
              </a:prstGeom>
              <a:grpFill/>
            </p:spPr>
            <p:txBody>
              <a:bodyPr wrap="square" lIns="0" tIns="0" rIns="0" bIns="0" anchor="ctr">
                <a:spAutoFit/>
              </a:bodyPr>
              <a:lstStyle/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600" b="0" i="0" u="none" strike="noStrike" cap="none" spc="0">
                    <a:ln>
                      <a:noFill/>
                    </a:ln>
                    <a:solidFill>
                      <a:srgbClr val="FFFFFF"/>
                    </a:solidFill>
                    <a:highlight>
                      <a:srgbClr val="000000">
                        <a:alpha val="0"/>
                      </a:srgbClr>
                    </a:highlight>
                    <a:latin typeface="Kaspersky Sans Display"/>
                    <a:ea typeface="Arial"/>
                    <a:cs typeface="Arial"/>
                  </a:rPr>
                  <a:t>Центр глобальных исследований и анализа угроз </a:t>
                </a:r>
                <a:endParaRPr/>
              </a:p>
            </p:txBody>
          </p:sp>
        </p:grpSp>
        <p:sp>
          <p:nvSpPr>
            <p:cNvPr id="18" name="Прямоугольник 84"/>
            <p:cNvSpPr/>
            <p:nvPr/>
          </p:nvSpPr>
          <p:spPr bwMode="auto">
            <a:xfrm>
              <a:off x="7083722" y="2186486"/>
              <a:ext cx="797381" cy="215444"/>
            </a:xfrm>
            <a:prstGeom prst="rect">
              <a:avLst/>
            </a:prstGeom>
            <a:grpFill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800" b="0" i="0" u="none" strike="noStrike" cap="none" spc="0">
                  <a:ln>
                    <a:noFill/>
                  </a:ln>
                  <a:solidFill>
                    <a:srgbClr val="FFFFFF"/>
                  </a:solidFill>
                  <a:highlight>
                    <a:srgbClr val="000000">
                      <a:alpha val="0"/>
                    </a:srgbClr>
                  </a:highlight>
                  <a:latin typeface="Kaspersky Sans Display"/>
                  <a:ea typeface="Arial"/>
                  <a:cs typeface="Arial"/>
                </a:rPr>
                <a:t>GERT</a:t>
              </a:r>
              <a:endParaRPr lang="ru-RU" sz="900" b="0" i="0" u="none" strike="noStrike" cap="none" spc="0">
                <a:ln>
                  <a:noFill/>
                </a:ln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Kaspersky Sans Display"/>
                <a:ea typeface="Arial"/>
                <a:cs typeface="Arial"/>
              </a:endParaRPr>
            </a:p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600" b="0" i="0" u="none" strike="noStrike" cap="none" spc="0">
                  <a:ln>
                    <a:noFill/>
                  </a:ln>
                  <a:solidFill>
                    <a:srgbClr val="FFFFFF"/>
                  </a:solidFill>
                  <a:highlight>
                    <a:srgbClr val="000000">
                      <a:alpha val="0"/>
                    </a:srgbClr>
                  </a:highlight>
                  <a:latin typeface="Kaspersky Sans Display"/>
                  <a:ea typeface="Arial"/>
                  <a:cs typeface="Arial"/>
                </a:rPr>
                <a:t>Группа реагирования</a:t>
              </a:r>
              <a:endParaRPr lang="ru-RU" sz="6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endParaRPr>
            </a:p>
          </p:txBody>
        </p:sp>
        <p:sp>
          <p:nvSpPr>
            <p:cNvPr id="16" name="Прямоугольник 84"/>
            <p:cNvSpPr/>
            <p:nvPr/>
          </p:nvSpPr>
          <p:spPr bwMode="auto">
            <a:xfrm>
              <a:off x="8240006" y="2232652"/>
              <a:ext cx="547213" cy="123111"/>
            </a:xfrm>
            <a:prstGeom prst="rect">
              <a:avLst/>
            </a:prstGeom>
            <a:grpFill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800" b="0" i="0" u="none" strike="noStrike" cap="none" spc="0">
                  <a:ln>
                    <a:noFill/>
                  </a:ln>
                  <a:solidFill>
                    <a:srgbClr val="FFFFFF"/>
                  </a:solidFill>
                  <a:highlight>
                    <a:srgbClr val="000000">
                      <a:alpha val="0"/>
                    </a:srgbClr>
                  </a:highlight>
                  <a:latin typeface="Kaspersky Sans Display"/>
                  <a:ea typeface="Arial"/>
                  <a:cs typeface="Arial"/>
                </a:rPr>
                <a:t>SOC Team</a:t>
              </a:r>
              <a:endParaRPr/>
            </a:p>
          </p:txBody>
        </p:sp>
        <p:grpSp>
          <p:nvGrpSpPr>
            <p:cNvPr id="9" name="Group 118"/>
            <p:cNvGrpSpPr/>
            <p:nvPr/>
          </p:nvGrpSpPr>
          <p:grpSpPr bwMode="auto">
            <a:xfrm>
              <a:off x="6646664" y="3386235"/>
              <a:ext cx="2233650" cy="2581942"/>
              <a:chOff x="5999336" y="3386235"/>
              <a:chExt cx="2233650" cy="2581942"/>
            </a:xfrm>
          </p:grpSpPr>
          <p:sp>
            <p:nvSpPr>
              <p:cNvPr id="10" name="Rectangle: Rounded Corners 157"/>
              <p:cNvSpPr/>
              <p:nvPr/>
            </p:nvSpPr>
            <p:spPr bwMode="auto">
              <a:xfrm>
                <a:off x="5999336" y="3386235"/>
                <a:ext cx="2233650" cy="2581942"/>
              </a:xfrm>
              <a:prstGeom prst="roundRect">
                <a:avLst>
                  <a:gd name="adj" fmla="val 11649"/>
                </a:avLst>
              </a:prstGeom>
              <a:noFill/>
              <a:ln w="127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400" b="0" i="0" u="none" strike="noStrike" cap="none" spc="0">
                  <a:ln>
                    <a:gradFill>
                      <a:gsLst>
                        <a:gs pos="0">
                          <a:srgbClr val="00A88E">
                            <a:lumMod val="5000"/>
                            <a:lumOff val="95000"/>
                          </a:srgbClr>
                        </a:gs>
                        <a:gs pos="74000">
                          <a:srgbClr val="00A88E">
                            <a:lumMod val="45000"/>
                            <a:lumOff val="55000"/>
                          </a:srgbClr>
                        </a:gs>
                        <a:gs pos="83000">
                          <a:srgbClr val="00A88E">
                            <a:lumMod val="45000"/>
                            <a:lumOff val="55000"/>
                          </a:srgbClr>
                        </a:gs>
                        <a:gs pos="100000">
                          <a:srgbClr val="00A88E">
                            <a:lumMod val="30000"/>
                            <a:lumOff val="70000"/>
                          </a:srgbClr>
                        </a:gs>
                      </a:gsLst>
                      <a:lin ang="5400000" scaled="1"/>
                    </a:gradFill>
                  </a:ln>
                  <a:noFill/>
                  <a:latin typeface="Kaspersky Sans Display"/>
                  <a:ea typeface="Arial"/>
                  <a:cs typeface="Arial"/>
                </a:endParaRPr>
              </a:p>
            </p:txBody>
          </p:sp>
          <p:sp>
            <p:nvSpPr>
              <p:cNvPr id="11" name="Rectangle: Rounded Corners 72"/>
              <p:cNvSpPr/>
              <p:nvPr/>
            </p:nvSpPr>
            <p:spPr bwMode="auto">
              <a:xfrm>
                <a:off x="6442097" y="4991901"/>
                <a:ext cx="1348128" cy="378017"/>
              </a:xfrm>
              <a:prstGeom prst="roundRect">
                <a:avLst>
                  <a:gd name="adj" fmla="val 25518"/>
                </a:avLst>
              </a:prstGeom>
              <a:noFill/>
              <a:ln w="12700">
                <a:solidFill>
                  <a:schemeClr val="accent3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36000" rIns="144000" bIns="54000" rtlCol="0" anchor="ctr"/>
              <a:lstStyle/>
              <a:p>
                <a:pPr marL="0" marR="0" lvl="0" indent="0" algn="ctr" defTabSz="121914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200" b="0" i="0" u="none" strike="noStrike" cap="none" spc="0">
                    <a:ln>
                      <a:noFill/>
                    </a:ln>
                    <a:solidFill>
                      <a:srgbClr val="FFFFFF"/>
                    </a:solidFill>
                    <a:latin typeface="Kaspersky Sans Display"/>
                    <a:ea typeface="Arial"/>
                    <a:cs typeface="Arial"/>
                  </a:rPr>
                  <a:t>Корреляция</a:t>
                </a:r>
                <a:endParaRPr/>
              </a:p>
            </p:txBody>
          </p:sp>
          <p:sp>
            <p:nvSpPr>
              <p:cNvPr id="12" name="Rectangle: Rounded Corners 73"/>
              <p:cNvSpPr/>
              <p:nvPr/>
            </p:nvSpPr>
            <p:spPr bwMode="auto">
              <a:xfrm>
                <a:off x="6442096" y="4045629"/>
                <a:ext cx="1348131" cy="378017"/>
              </a:xfrm>
              <a:prstGeom prst="roundRect">
                <a:avLst>
                  <a:gd name="adj" fmla="val 23441"/>
                </a:avLst>
              </a:prstGeom>
              <a:noFill/>
              <a:ln w="12700">
                <a:solidFill>
                  <a:schemeClr val="accent3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36000" rIns="144000" bIns="54000" rtlCol="0" anchor="ctr"/>
              <a:lstStyle/>
              <a:p>
                <a:pPr marL="0" marR="0" lvl="0" indent="0" algn="ctr" defTabSz="121914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200" b="0" i="0" u="none" strike="noStrike" cap="none" spc="0">
                    <a:ln>
                      <a:noFill/>
                    </a:ln>
                    <a:solidFill>
                      <a:srgbClr val="FFFFFF"/>
                    </a:solidFill>
                    <a:latin typeface="Kaspersky Sans Display"/>
                    <a:ea typeface="Arial"/>
                    <a:cs typeface="Arial"/>
                  </a:rPr>
                  <a:t>Обогащение</a:t>
                </a:r>
                <a:endParaRPr/>
              </a:p>
            </p:txBody>
          </p:sp>
          <p:sp>
            <p:nvSpPr>
              <p:cNvPr id="13" name="Rectangle: Rounded Corners 74"/>
              <p:cNvSpPr/>
              <p:nvPr/>
            </p:nvSpPr>
            <p:spPr bwMode="auto">
              <a:xfrm>
                <a:off x="6442096" y="4518765"/>
                <a:ext cx="1348130" cy="378017"/>
              </a:xfrm>
              <a:prstGeom prst="roundRect">
                <a:avLst>
                  <a:gd name="adj" fmla="val 27527"/>
                </a:avLst>
              </a:prstGeom>
              <a:noFill/>
              <a:ln w="12700">
                <a:solidFill>
                  <a:schemeClr val="accent3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36000" rIns="144000" bIns="54000" rtlCol="0" anchor="ctr"/>
              <a:lstStyle/>
              <a:p>
                <a:pPr marL="0" marR="0" lvl="0" indent="0" algn="ctr" defTabSz="121914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200" b="0" i="0" u="none" strike="noStrike" cap="none" spc="0">
                    <a:ln>
                      <a:noFill/>
                    </a:ln>
                    <a:solidFill>
                      <a:srgbClr val="FFFFFF"/>
                    </a:solidFill>
                    <a:latin typeface="Kaspersky Sans Display"/>
                    <a:ea typeface="Arial"/>
                    <a:cs typeface="Arial"/>
                  </a:rPr>
                  <a:t>Визуализация</a:t>
                </a:r>
                <a:endParaRPr/>
              </a:p>
            </p:txBody>
          </p:sp>
          <p:sp>
            <p:nvSpPr>
              <p:cNvPr id="14" name="Прямоугольник 14"/>
              <p:cNvSpPr/>
              <p:nvPr/>
            </p:nvSpPr>
            <p:spPr bwMode="auto">
              <a:xfrm>
                <a:off x="6303010" y="5533944"/>
                <a:ext cx="1626303" cy="244766"/>
              </a:xfrm>
              <a:prstGeom prst="rect">
                <a:avLst/>
              </a:prstGeom>
              <a:grpFill/>
            </p:spPr>
            <p:txBody>
              <a:bodyPr wrap="square" lIns="0" tIns="36000" rIns="0" bIns="54000" anchor="b">
                <a:spAutoFit/>
              </a:bodyPr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1800"/>
                  </a:spcAft>
                  <a:buClrTx/>
                  <a:buSzTx/>
                  <a:buFontTx/>
                  <a:buNone/>
                  <a:defRPr/>
                </a:pPr>
                <a:r>
                  <a:rPr lang="en-US" sz="1000" b="0" i="0" u="none" strike="noStrike" cap="none" spc="0">
                    <a:ln>
                      <a:noFill/>
                    </a:ln>
                    <a:solidFill>
                      <a:srgbClr val="FFFFFF"/>
                    </a:solidFill>
                    <a:latin typeface="Kaspersky Sans Display"/>
                    <a:ea typeface="Arial"/>
                    <a:cs typeface="Arial"/>
                  </a:rPr>
                  <a:t>+ </a:t>
                </a:r>
                <a:r>
                  <a:rPr lang="ru-RU" sz="1000" b="0" i="0" u="none" strike="noStrike" cap="none" spc="0">
                    <a:ln>
                      <a:noFill/>
                    </a:ln>
                    <a:solidFill>
                      <a:srgbClr val="FFFFFF"/>
                    </a:solidFill>
                    <a:latin typeface="Kaspersky Sans Display"/>
                    <a:ea typeface="Arial"/>
                    <a:cs typeface="Arial"/>
                  </a:rPr>
                  <a:t>Инциденты </a:t>
                </a:r>
                <a:r>
                  <a:rPr lang="en-US" sz="1000" b="0" i="0" u="none" strike="noStrike" cap="none" spc="0">
                    <a:ln>
                      <a:noFill/>
                    </a:ln>
                    <a:solidFill>
                      <a:srgbClr val="FFFFFF"/>
                    </a:solidFill>
                    <a:latin typeface="Kaspersky Sans Display"/>
                    <a:ea typeface="Arial"/>
                    <a:cs typeface="Arial"/>
                  </a:rPr>
                  <a:t>EDR</a:t>
                </a:r>
                <a:endParaRPr/>
              </a:p>
            </p:txBody>
          </p:sp>
          <p:sp>
            <p:nvSpPr>
              <p:cNvPr id="15" name="Shape 1647"/>
              <p:cNvSpPr/>
              <p:nvPr/>
            </p:nvSpPr>
            <p:spPr bwMode="auto">
              <a:xfrm>
                <a:off x="6189961" y="3589938"/>
                <a:ext cx="1852400" cy="337100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</p:spPr>
            <p:txBody>
              <a:bodyPr wrap="square" lIns="0" tIns="36000" rIns="0" bIns="54000" numCol="1" anchor="t">
                <a:spAutoFit/>
              </a:bodyPr>
              <a:lstStyle>
                <a:lvl1pPr algn="ctr">
                  <a:defRPr sz="6000">
                    <a:solidFill>
                      <a:srgbClr val="FFFFFF"/>
                    </a:solidFill>
                    <a:latin typeface="Lato Light"/>
                    <a:ea typeface="Lato Light"/>
                    <a:cs typeface="Lato Light"/>
                  </a:defRPr>
                </a:lvl1pPr>
              </a:lstStyle>
              <a:p>
                <a:pPr marL="0" marR="0" lvl="0" indent="0" algn="ctr" defTabSz="41275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defRPr/>
                </a:pPr>
                <a:r>
                  <a:rPr lang="en-US" sz="1600" b="0" i="0" u="none" strike="noStrike" cap="none" spc="0">
                    <a:ln>
                      <a:noFill/>
                    </a:ln>
                    <a:gradFill>
                      <a:gsLst>
                        <a:gs pos="0">
                          <a:srgbClr val="BE63F0"/>
                        </a:gs>
                        <a:gs pos="75000">
                          <a:srgbClr val="23D1AE"/>
                        </a:gs>
                      </a:gsLst>
                      <a:lin ang="0" scaled="1"/>
                    </a:gradFill>
                    <a:latin typeface="Kaspersky Sans Display"/>
                  </a:rPr>
                  <a:t>EDR Central Node</a:t>
                </a:r>
                <a:endParaRPr/>
              </a:p>
            </p:txBody>
          </p:sp>
        </p:grpSp>
      </p:grpSp>
      <p:grpSp>
        <p:nvGrpSpPr>
          <p:cNvPr id="22" name="Group 133"/>
          <p:cNvGrpSpPr/>
          <p:nvPr/>
        </p:nvGrpSpPr>
        <p:grpSpPr bwMode="auto">
          <a:xfrm>
            <a:off x="9070938" y="1997713"/>
            <a:ext cx="2233650" cy="3970464"/>
            <a:chOff x="9070939" y="1997713"/>
            <a:chExt cx="2233650" cy="3970464"/>
          </a:xfrm>
        </p:grpSpPr>
        <p:cxnSp>
          <p:nvCxnSpPr>
            <p:cNvPr id="23" name="Straight Connector 24"/>
            <p:cNvCxnSpPr>
              <a:cxnSpLocks/>
              <a:stCxn id="28" idx="0"/>
              <a:endCxn id="24" idx="2"/>
            </p:cNvCxnSpPr>
            <p:nvPr/>
          </p:nvCxnSpPr>
          <p:spPr bwMode="auto">
            <a:xfrm flipV="1">
              <a:off x="10187764" y="2993891"/>
              <a:ext cx="0" cy="392344"/>
            </a:xfrm>
            <a:prstGeom prst="straightConnector1">
              <a:avLst/>
            </a:prstGeom>
            <a:ln w="127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: Rounded Corners 157"/>
            <p:cNvSpPr/>
            <p:nvPr/>
          </p:nvSpPr>
          <p:spPr bwMode="auto">
            <a:xfrm>
              <a:off x="9070939" y="1997713"/>
              <a:ext cx="2233649" cy="996178"/>
            </a:xfrm>
            <a:prstGeom prst="roundRect">
              <a:avLst>
                <a:gd name="adj" fmla="val 12765"/>
              </a:avLst>
            </a:prstGeom>
            <a:gradFill>
              <a:gsLst>
                <a:gs pos="0">
                  <a:srgbClr val="375050">
                    <a:alpha val="35000"/>
                  </a:srgbClr>
                </a:gs>
                <a:gs pos="100000">
                  <a:srgbClr val="375050">
                    <a:alpha val="2000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3600" b="1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endParaRPr>
            </a:p>
          </p:txBody>
        </p:sp>
        <p:grpSp>
          <p:nvGrpSpPr>
            <p:cNvPr id="25" name="Group 95"/>
            <p:cNvGrpSpPr/>
            <p:nvPr/>
          </p:nvGrpSpPr>
          <p:grpSpPr bwMode="auto">
            <a:xfrm>
              <a:off x="9277464" y="2168119"/>
              <a:ext cx="1066064" cy="246221"/>
              <a:chOff x="6353604" y="4429537"/>
              <a:chExt cx="1066064" cy="246221"/>
            </a:xfrm>
          </p:grpSpPr>
          <p:sp>
            <p:nvSpPr>
              <p:cNvPr id="35" name="Freeform 31"/>
              <p:cNvSpPr>
                <a:spLocks noEditPoints="1"/>
              </p:cNvSpPr>
              <p:nvPr/>
            </p:nvSpPr>
            <p:spPr bwMode="auto">
              <a:xfrm>
                <a:off x="6353604" y="4450759"/>
                <a:ext cx="205222" cy="203776"/>
              </a:xfrm>
              <a:custGeom>
                <a:avLst/>
                <a:gdLst>
                  <a:gd name="T0" fmla="*/ 119 w 238"/>
                  <a:gd name="T1" fmla="*/ 237 h 237"/>
                  <a:gd name="T2" fmla="*/ 209 w 238"/>
                  <a:gd name="T3" fmla="*/ 65 h 237"/>
                  <a:gd name="T4" fmla="*/ 185 w 238"/>
                  <a:gd name="T5" fmla="*/ 36 h 237"/>
                  <a:gd name="T6" fmla="*/ 119 w 238"/>
                  <a:gd name="T7" fmla="*/ 185 h 237"/>
                  <a:gd name="T8" fmla="*/ 101 w 238"/>
                  <a:gd name="T9" fmla="*/ 186 h 237"/>
                  <a:gd name="T10" fmla="*/ 94 w 238"/>
                  <a:gd name="T11" fmla="*/ 188 h 237"/>
                  <a:gd name="T12" fmla="*/ 158 w 238"/>
                  <a:gd name="T13" fmla="*/ 193 h 237"/>
                  <a:gd name="T14" fmla="*/ 146 w 238"/>
                  <a:gd name="T15" fmla="*/ 182 h 237"/>
                  <a:gd name="T16" fmla="*/ 140 w 238"/>
                  <a:gd name="T17" fmla="*/ 180 h 237"/>
                  <a:gd name="T18" fmla="*/ 94 w 238"/>
                  <a:gd name="T19" fmla="*/ 170 h 237"/>
                  <a:gd name="T20" fmla="*/ 75 w 238"/>
                  <a:gd name="T21" fmla="*/ 188 h 237"/>
                  <a:gd name="T22" fmla="*/ 68 w 238"/>
                  <a:gd name="T23" fmla="*/ 91 h 237"/>
                  <a:gd name="T24" fmla="*/ 74 w 238"/>
                  <a:gd name="T25" fmla="*/ 49 h 237"/>
                  <a:gd name="T26" fmla="*/ 183 w 238"/>
                  <a:gd name="T27" fmla="*/ 79 h 237"/>
                  <a:gd name="T28" fmla="*/ 186 w 238"/>
                  <a:gd name="T29" fmla="*/ 85 h 237"/>
                  <a:gd name="T30" fmla="*/ 146 w 238"/>
                  <a:gd name="T31" fmla="*/ 182 h 237"/>
                  <a:gd name="T32" fmla="*/ 101 w 238"/>
                  <a:gd name="T33" fmla="*/ 51 h 237"/>
                  <a:gd name="T34" fmla="*/ 127 w 238"/>
                  <a:gd name="T35" fmla="*/ 24 h 237"/>
                  <a:gd name="T36" fmla="*/ 127 w 238"/>
                  <a:gd name="T37" fmla="*/ 24 h 237"/>
                  <a:gd name="T38" fmla="*/ 110 w 238"/>
                  <a:gd name="T39" fmla="*/ 24 h 237"/>
                  <a:gd name="T40" fmla="*/ 119 w 238"/>
                  <a:gd name="T41" fmla="*/ 13 h 237"/>
                  <a:gd name="T42" fmla="*/ 119 w 238"/>
                  <a:gd name="T43" fmla="*/ 13 h 237"/>
                  <a:gd name="T44" fmla="*/ 119 w 238"/>
                  <a:gd name="T45" fmla="*/ 13 h 237"/>
                  <a:gd name="T46" fmla="*/ 48 w 238"/>
                  <a:gd name="T47" fmla="*/ 76 h 237"/>
                  <a:gd name="T48" fmla="*/ 13 w 238"/>
                  <a:gd name="T49" fmla="*/ 119 h 237"/>
                  <a:gd name="T50" fmla="*/ 40 w 238"/>
                  <a:gd name="T51" fmla="*/ 119 h 237"/>
                  <a:gd name="T52" fmla="*/ 13 w 238"/>
                  <a:gd name="T53" fmla="*/ 119 h 237"/>
                  <a:gd name="T54" fmla="*/ 68 w 238"/>
                  <a:gd name="T55" fmla="*/ 191 h 237"/>
                  <a:gd name="T56" fmla="*/ 119 w 238"/>
                  <a:gd name="T57" fmla="*/ 224 h 237"/>
                  <a:gd name="T58" fmla="*/ 73 w 238"/>
                  <a:gd name="T59" fmla="*/ 196 h 237"/>
                  <a:gd name="T60" fmla="*/ 179 w 238"/>
                  <a:gd name="T61" fmla="*/ 205 h 237"/>
                  <a:gd name="T62" fmla="*/ 169 w 238"/>
                  <a:gd name="T63" fmla="*/ 191 h 237"/>
                  <a:gd name="T64" fmla="*/ 185 w 238"/>
                  <a:gd name="T65" fmla="*/ 201 h 237"/>
                  <a:gd name="T66" fmla="*/ 192 w 238"/>
                  <a:gd name="T67" fmla="*/ 83 h 237"/>
                  <a:gd name="T68" fmla="*/ 213 w 238"/>
                  <a:gd name="T69" fmla="*/ 167 h 237"/>
                  <a:gd name="T70" fmla="*/ 151 w 238"/>
                  <a:gd name="T71" fmla="*/ 77 h 237"/>
                  <a:gd name="T72" fmla="*/ 119 w 238"/>
                  <a:gd name="T73" fmla="*/ 76 h 237"/>
                  <a:gd name="T74" fmla="*/ 87 w 238"/>
                  <a:gd name="T75" fmla="*/ 77 h 237"/>
                  <a:gd name="T76" fmla="*/ 86 w 238"/>
                  <a:gd name="T77" fmla="*/ 162 h 237"/>
                  <a:gd name="T78" fmla="*/ 125 w 238"/>
                  <a:gd name="T79" fmla="*/ 135 h 237"/>
                  <a:gd name="T80" fmla="*/ 176 w 238"/>
                  <a:gd name="T81" fmla="*/ 124 h 237"/>
                  <a:gd name="T82" fmla="*/ 86 w 238"/>
                  <a:gd name="T83" fmla="*/ 115 h 237"/>
                  <a:gd name="T84" fmla="*/ 152 w 238"/>
                  <a:gd name="T85" fmla="*/ 155 h 237"/>
                  <a:gd name="T86" fmla="*/ 172 w 238"/>
                  <a:gd name="T87" fmla="*/ 135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38" h="236" extrusionOk="0">
                    <a:moveTo>
                      <a:pt x="119" y="0"/>
                    </a:moveTo>
                    <a:cubicBezTo>
                      <a:pt x="53" y="0"/>
                      <a:pt x="0" y="53"/>
                      <a:pt x="0" y="119"/>
                    </a:cubicBezTo>
                    <a:cubicBezTo>
                      <a:pt x="0" y="184"/>
                      <a:pt x="53" y="237"/>
                      <a:pt x="119" y="237"/>
                    </a:cubicBezTo>
                    <a:cubicBezTo>
                      <a:pt x="184" y="237"/>
                      <a:pt x="238" y="184"/>
                      <a:pt x="238" y="119"/>
                    </a:cubicBezTo>
                    <a:cubicBezTo>
                      <a:pt x="238" y="53"/>
                      <a:pt x="184" y="0"/>
                      <a:pt x="119" y="0"/>
                    </a:cubicBezTo>
                    <a:moveTo>
                      <a:pt x="209" y="65"/>
                    </a:moveTo>
                    <a:cubicBezTo>
                      <a:pt x="203" y="69"/>
                      <a:pt x="197" y="73"/>
                      <a:pt x="189" y="76"/>
                    </a:cubicBezTo>
                    <a:cubicBezTo>
                      <a:pt x="184" y="65"/>
                      <a:pt x="177" y="55"/>
                      <a:pt x="169" y="46"/>
                    </a:cubicBezTo>
                    <a:cubicBezTo>
                      <a:pt x="175" y="43"/>
                      <a:pt x="180" y="40"/>
                      <a:pt x="185" y="36"/>
                    </a:cubicBezTo>
                    <a:cubicBezTo>
                      <a:pt x="195" y="44"/>
                      <a:pt x="203" y="54"/>
                      <a:pt x="209" y="65"/>
                    </a:cubicBezTo>
                    <a:moveTo>
                      <a:pt x="101" y="186"/>
                    </a:moveTo>
                    <a:cubicBezTo>
                      <a:pt x="107" y="185"/>
                      <a:pt x="113" y="185"/>
                      <a:pt x="119" y="185"/>
                    </a:cubicBezTo>
                    <a:cubicBezTo>
                      <a:pt x="125" y="185"/>
                      <a:pt x="131" y="185"/>
                      <a:pt x="137" y="186"/>
                    </a:cubicBezTo>
                    <a:cubicBezTo>
                      <a:pt x="130" y="198"/>
                      <a:pt x="123" y="208"/>
                      <a:pt x="119" y="214"/>
                    </a:cubicBezTo>
                    <a:cubicBezTo>
                      <a:pt x="114" y="208"/>
                      <a:pt x="108" y="198"/>
                      <a:pt x="101" y="186"/>
                    </a:cubicBezTo>
                    <a:moveTo>
                      <a:pt x="110" y="213"/>
                    </a:moveTo>
                    <a:cubicBezTo>
                      <a:pt x="102" y="209"/>
                      <a:pt x="91" y="203"/>
                      <a:pt x="80" y="193"/>
                    </a:cubicBezTo>
                    <a:cubicBezTo>
                      <a:pt x="85" y="191"/>
                      <a:pt x="89" y="189"/>
                      <a:pt x="94" y="188"/>
                    </a:cubicBezTo>
                    <a:cubicBezTo>
                      <a:pt x="100" y="198"/>
                      <a:pt x="106" y="207"/>
                      <a:pt x="110" y="213"/>
                    </a:cubicBezTo>
                    <a:moveTo>
                      <a:pt x="143" y="188"/>
                    </a:moveTo>
                    <a:cubicBezTo>
                      <a:pt x="148" y="189"/>
                      <a:pt x="153" y="191"/>
                      <a:pt x="158" y="193"/>
                    </a:cubicBezTo>
                    <a:cubicBezTo>
                      <a:pt x="147" y="203"/>
                      <a:pt x="135" y="210"/>
                      <a:pt x="127" y="213"/>
                    </a:cubicBezTo>
                    <a:cubicBezTo>
                      <a:pt x="132" y="207"/>
                      <a:pt x="138" y="198"/>
                      <a:pt x="143" y="188"/>
                    </a:cubicBezTo>
                    <a:moveTo>
                      <a:pt x="146" y="182"/>
                    </a:moveTo>
                    <a:cubicBezTo>
                      <a:pt x="148" y="178"/>
                      <a:pt x="149" y="175"/>
                      <a:pt x="151" y="171"/>
                    </a:cubicBezTo>
                    <a:cubicBezTo>
                      <a:pt x="148" y="171"/>
                      <a:pt x="146" y="171"/>
                      <a:pt x="144" y="170"/>
                    </a:cubicBezTo>
                    <a:cubicBezTo>
                      <a:pt x="143" y="174"/>
                      <a:pt x="141" y="177"/>
                      <a:pt x="140" y="180"/>
                    </a:cubicBezTo>
                    <a:cubicBezTo>
                      <a:pt x="133" y="179"/>
                      <a:pt x="126" y="178"/>
                      <a:pt x="119" y="178"/>
                    </a:cubicBezTo>
                    <a:cubicBezTo>
                      <a:pt x="112" y="178"/>
                      <a:pt x="105" y="179"/>
                      <a:pt x="98" y="180"/>
                    </a:cubicBezTo>
                    <a:cubicBezTo>
                      <a:pt x="97" y="177"/>
                      <a:pt x="95" y="174"/>
                      <a:pt x="94" y="170"/>
                    </a:cubicBezTo>
                    <a:cubicBezTo>
                      <a:pt x="92" y="171"/>
                      <a:pt x="89" y="171"/>
                      <a:pt x="87" y="171"/>
                    </a:cubicBezTo>
                    <a:cubicBezTo>
                      <a:pt x="88" y="175"/>
                      <a:pt x="90" y="178"/>
                      <a:pt x="91" y="182"/>
                    </a:cubicBezTo>
                    <a:cubicBezTo>
                      <a:pt x="86" y="183"/>
                      <a:pt x="80" y="185"/>
                      <a:pt x="75" y="188"/>
                    </a:cubicBezTo>
                    <a:cubicBezTo>
                      <a:pt x="59" y="172"/>
                      <a:pt x="46" y="150"/>
                      <a:pt x="46" y="119"/>
                    </a:cubicBezTo>
                    <a:cubicBezTo>
                      <a:pt x="46" y="106"/>
                      <a:pt x="48" y="95"/>
                      <a:pt x="52" y="85"/>
                    </a:cubicBezTo>
                    <a:cubicBezTo>
                      <a:pt x="57" y="88"/>
                      <a:pt x="63" y="89"/>
                      <a:pt x="68" y="91"/>
                    </a:cubicBezTo>
                    <a:cubicBezTo>
                      <a:pt x="71" y="85"/>
                      <a:pt x="71" y="85"/>
                      <a:pt x="71" y="85"/>
                    </a:cubicBezTo>
                    <a:cubicBezTo>
                      <a:pt x="66" y="83"/>
                      <a:pt x="60" y="81"/>
                      <a:pt x="54" y="79"/>
                    </a:cubicBezTo>
                    <a:cubicBezTo>
                      <a:pt x="59" y="67"/>
                      <a:pt x="67" y="57"/>
                      <a:pt x="74" y="49"/>
                    </a:cubicBezTo>
                    <a:cubicBezTo>
                      <a:pt x="88" y="56"/>
                      <a:pt x="103" y="59"/>
                      <a:pt x="119" y="59"/>
                    </a:cubicBezTo>
                    <a:cubicBezTo>
                      <a:pt x="135" y="59"/>
                      <a:pt x="150" y="56"/>
                      <a:pt x="163" y="49"/>
                    </a:cubicBezTo>
                    <a:cubicBezTo>
                      <a:pt x="171" y="57"/>
                      <a:pt x="178" y="67"/>
                      <a:pt x="183" y="79"/>
                    </a:cubicBezTo>
                    <a:cubicBezTo>
                      <a:pt x="178" y="81"/>
                      <a:pt x="172" y="83"/>
                      <a:pt x="166" y="85"/>
                    </a:cubicBezTo>
                    <a:cubicBezTo>
                      <a:pt x="169" y="91"/>
                      <a:pt x="169" y="91"/>
                      <a:pt x="169" y="91"/>
                    </a:cubicBezTo>
                    <a:cubicBezTo>
                      <a:pt x="175" y="89"/>
                      <a:pt x="180" y="88"/>
                      <a:pt x="186" y="85"/>
                    </a:cubicBezTo>
                    <a:cubicBezTo>
                      <a:pt x="189" y="95"/>
                      <a:pt x="191" y="106"/>
                      <a:pt x="191" y="119"/>
                    </a:cubicBezTo>
                    <a:cubicBezTo>
                      <a:pt x="191" y="150"/>
                      <a:pt x="178" y="172"/>
                      <a:pt x="163" y="188"/>
                    </a:cubicBezTo>
                    <a:cubicBezTo>
                      <a:pt x="158" y="185"/>
                      <a:pt x="152" y="183"/>
                      <a:pt x="146" y="182"/>
                    </a:cubicBezTo>
                    <a:moveTo>
                      <a:pt x="137" y="51"/>
                    </a:moveTo>
                    <a:cubicBezTo>
                      <a:pt x="131" y="52"/>
                      <a:pt x="125" y="53"/>
                      <a:pt x="119" y="53"/>
                    </a:cubicBezTo>
                    <a:cubicBezTo>
                      <a:pt x="113" y="53"/>
                      <a:pt x="107" y="52"/>
                      <a:pt x="101" y="51"/>
                    </a:cubicBezTo>
                    <a:cubicBezTo>
                      <a:pt x="108" y="39"/>
                      <a:pt x="114" y="29"/>
                      <a:pt x="119" y="23"/>
                    </a:cubicBezTo>
                    <a:cubicBezTo>
                      <a:pt x="123" y="29"/>
                      <a:pt x="130" y="39"/>
                      <a:pt x="137" y="51"/>
                    </a:cubicBezTo>
                    <a:moveTo>
                      <a:pt x="127" y="24"/>
                    </a:moveTo>
                    <a:cubicBezTo>
                      <a:pt x="135" y="28"/>
                      <a:pt x="147" y="35"/>
                      <a:pt x="158" y="45"/>
                    </a:cubicBezTo>
                    <a:cubicBezTo>
                      <a:pt x="153" y="47"/>
                      <a:pt x="148" y="48"/>
                      <a:pt x="143" y="50"/>
                    </a:cubicBezTo>
                    <a:cubicBezTo>
                      <a:pt x="138" y="39"/>
                      <a:pt x="132" y="30"/>
                      <a:pt x="127" y="24"/>
                    </a:cubicBezTo>
                    <a:moveTo>
                      <a:pt x="94" y="50"/>
                    </a:moveTo>
                    <a:cubicBezTo>
                      <a:pt x="89" y="48"/>
                      <a:pt x="84" y="46"/>
                      <a:pt x="80" y="44"/>
                    </a:cubicBezTo>
                    <a:cubicBezTo>
                      <a:pt x="91" y="34"/>
                      <a:pt x="102" y="28"/>
                      <a:pt x="110" y="24"/>
                    </a:cubicBezTo>
                    <a:cubicBezTo>
                      <a:pt x="106" y="30"/>
                      <a:pt x="100" y="39"/>
                      <a:pt x="94" y="50"/>
                    </a:cubicBezTo>
                    <a:moveTo>
                      <a:pt x="119" y="13"/>
                    </a:moveTo>
                    <a:cubicBezTo>
                      <a:pt x="119" y="13"/>
                      <a:pt x="119" y="13"/>
                      <a:pt x="119" y="13"/>
                    </a:cubicBezTo>
                    <a:cubicBezTo>
                      <a:pt x="141" y="13"/>
                      <a:pt x="162" y="20"/>
                      <a:pt x="179" y="32"/>
                    </a:cubicBezTo>
                    <a:cubicBezTo>
                      <a:pt x="174" y="36"/>
                      <a:pt x="170" y="39"/>
                      <a:pt x="164" y="41"/>
                    </a:cubicBezTo>
                    <a:cubicBezTo>
                      <a:pt x="143" y="21"/>
                      <a:pt x="119" y="13"/>
                      <a:pt x="119" y="13"/>
                    </a:cubicBezTo>
                    <a:cubicBezTo>
                      <a:pt x="119" y="13"/>
                      <a:pt x="95" y="21"/>
                      <a:pt x="73" y="41"/>
                    </a:cubicBezTo>
                    <a:cubicBezTo>
                      <a:pt x="68" y="39"/>
                      <a:pt x="63" y="36"/>
                      <a:pt x="59" y="32"/>
                    </a:cubicBezTo>
                    <a:cubicBezTo>
                      <a:pt x="76" y="20"/>
                      <a:pt x="96" y="13"/>
                      <a:pt x="119" y="13"/>
                    </a:cubicBezTo>
                    <a:moveTo>
                      <a:pt x="53" y="36"/>
                    </a:moveTo>
                    <a:cubicBezTo>
                      <a:pt x="58" y="40"/>
                      <a:pt x="63" y="43"/>
                      <a:pt x="68" y="46"/>
                    </a:cubicBezTo>
                    <a:cubicBezTo>
                      <a:pt x="61" y="55"/>
                      <a:pt x="54" y="65"/>
                      <a:pt x="48" y="76"/>
                    </a:cubicBezTo>
                    <a:cubicBezTo>
                      <a:pt x="41" y="73"/>
                      <a:pt x="34" y="69"/>
                      <a:pt x="28" y="65"/>
                    </a:cubicBezTo>
                    <a:cubicBezTo>
                      <a:pt x="35" y="54"/>
                      <a:pt x="43" y="44"/>
                      <a:pt x="53" y="36"/>
                    </a:cubicBezTo>
                    <a:moveTo>
                      <a:pt x="13" y="119"/>
                    </a:moveTo>
                    <a:cubicBezTo>
                      <a:pt x="13" y="101"/>
                      <a:pt x="18" y="85"/>
                      <a:pt x="25" y="71"/>
                    </a:cubicBezTo>
                    <a:cubicBezTo>
                      <a:pt x="31" y="75"/>
                      <a:pt x="38" y="79"/>
                      <a:pt x="46" y="83"/>
                    </a:cubicBezTo>
                    <a:cubicBezTo>
                      <a:pt x="42" y="93"/>
                      <a:pt x="40" y="105"/>
                      <a:pt x="40" y="119"/>
                    </a:cubicBezTo>
                    <a:cubicBezTo>
                      <a:pt x="40" y="132"/>
                      <a:pt x="42" y="144"/>
                      <a:pt x="46" y="155"/>
                    </a:cubicBezTo>
                    <a:cubicBezTo>
                      <a:pt x="39" y="158"/>
                      <a:pt x="31" y="162"/>
                      <a:pt x="25" y="167"/>
                    </a:cubicBezTo>
                    <a:cubicBezTo>
                      <a:pt x="18" y="152"/>
                      <a:pt x="13" y="136"/>
                      <a:pt x="13" y="119"/>
                    </a:cubicBezTo>
                    <a:moveTo>
                      <a:pt x="28" y="173"/>
                    </a:moveTo>
                    <a:cubicBezTo>
                      <a:pt x="34" y="168"/>
                      <a:pt x="41" y="164"/>
                      <a:pt x="48" y="161"/>
                    </a:cubicBezTo>
                    <a:cubicBezTo>
                      <a:pt x="54" y="173"/>
                      <a:pt x="61" y="183"/>
                      <a:pt x="68" y="191"/>
                    </a:cubicBezTo>
                    <a:cubicBezTo>
                      <a:pt x="63" y="194"/>
                      <a:pt x="58" y="197"/>
                      <a:pt x="53" y="201"/>
                    </a:cubicBezTo>
                    <a:cubicBezTo>
                      <a:pt x="43" y="193"/>
                      <a:pt x="35" y="183"/>
                      <a:pt x="28" y="173"/>
                    </a:cubicBezTo>
                    <a:moveTo>
                      <a:pt x="119" y="224"/>
                    </a:moveTo>
                    <a:cubicBezTo>
                      <a:pt x="119" y="224"/>
                      <a:pt x="119" y="224"/>
                      <a:pt x="119" y="224"/>
                    </a:cubicBezTo>
                    <a:cubicBezTo>
                      <a:pt x="96" y="224"/>
                      <a:pt x="76" y="217"/>
                      <a:pt x="59" y="205"/>
                    </a:cubicBezTo>
                    <a:cubicBezTo>
                      <a:pt x="63" y="202"/>
                      <a:pt x="68" y="199"/>
                      <a:pt x="73" y="196"/>
                    </a:cubicBezTo>
                    <a:cubicBezTo>
                      <a:pt x="95" y="216"/>
                      <a:pt x="119" y="224"/>
                      <a:pt x="119" y="224"/>
                    </a:cubicBezTo>
                    <a:cubicBezTo>
                      <a:pt x="119" y="224"/>
                      <a:pt x="143" y="216"/>
                      <a:pt x="164" y="196"/>
                    </a:cubicBezTo>
                    <a:cubicBezTo>
                      <a:pt x="170" y="199"/>
                      <a:pt x="174" y="202"/>
                      <a:pt x="179" y="205"/>
                    </a:cubicBezTo>
                    <a:cubicBezTo>
                      <a:pt x="162" y="217"/>
                      <a:pt x="141" y="224"/>
                      <a:pt x="119" y="224"/>
                    </a:cubicBezTo>
                    <a:moveTo>
                      <a:pt x="185" y="201"/>
                    </a:moveTo>
                    <a:cubicBezTo>
                      <a:pt x="180" y="197"/>
                      <a:pt x="175" y="194"/>
                      <a:pt x="169" y="191"/>
                    </a:cubicBezTo>
                    <a:cubicBezTo>
                      <a:pt x="177" y="183"/>
                      <a:pt x="184" y="173"/>
                      <a:pt x="189" y="161"/>
                    </a:cubicBezTo>
                    <a:cubicBezTo>
                      <a:pt x="196" y="164"/>
                      <a:pt x="203" y="168"/>
                      <a:pt x="209" y="173"/>
                    </a:cubicBezTo>
                    <a:cubicBezTo>
                      <a:pt x="203" y="183"/>
                      <a:pt x="195" y="193"/>
                      <a:pt x="185" y="201"/>
                    </a:cubicBezTo>
                    <a:moveTo>
                      <a:pt x="192" y="155"/>
                    </a:moveTo>
                    <a:cubicBezTo>
                      <a:pt x="196" y="144"/>
                      <a:pt x="198" y="132"/>
                      <a:pt x="198" y="119"/>
                    </a:cubicBezTo>
                    <a:cubicBezTo>
                      <a:pt x="198" y="105"/>
                      <a:pt x="196" y="93"/>
                      <a:pt x="192" y="83"/>
                    </a:cubicBezTo>
                    <a:cubicBezTo>
                      <a:pt x="199" y="79"/>
                      <a:pt x="206" y="75"/>
                      <a:pt x="213" y="71"/>
                    </a:cubicBezTo>
                    <a:cubicBezTo>
                      <a:pt x="220" y="85"/>
                      <a:pt x="224" y="101"/>
                      <a:pt x="224" y="119"/>
                    </a:cubicBezTo>
                    <a:cubicBezTo>
                      <a:pt x="224" y="136"/>
                      <a:pt x="220" y="152"/>
                      <a:pt x="213" y="167"/>
                    </a:cubicBezTo>
                    <a:cubicBezTo>
                      <a:pt x="206" y="162"/>
                      <a:pt x="199" y="158"/>
                      <a:pt x="192" y="155"/>
                    </a:cubicBezTo>
                    <a:moveTo>
                      <a:pt x="176" y="124"/>
                    </a:moveTo>
                    <a:cubicBezTo>
                      <a:pt x="151" y="77"/>
                      <a:pt x="151" y="77"/>
                      <a:pt x="151" y="77"/>
                    </a:cubicBezTo>
                    <a:cubicBezTo>
                      <a:pt x="148" y="72"/>
                      <a:pt x="144" y="69"/>
                      <a:pt x="139" y="69"/>
                    </a:cubicBezTo>
                    <a:cubicBezTo>
                      <a:pt x="131" y="69"/>
                      <a:pt x="125" y="75"/>
                      <a:pt x="125" y="82"/>
                    </a:cubicBezTo>
                    <a:cubicBezTo>
                      <a:pt x="125" y="79"/>
                      <a:pt x="122" y="76"/>
                      <a:pt x="119" y="76"/>
                    </a:cubicBezTo>
                    <a:cubicBezTo>
                      <a:pt x="115" y="76"/>
                      <a:pt x="112" y="79"/>
                      <a:pt x="112" y="82"/>
                    </a:cubicBezTo>
                    <a:cubicBezTo>
                      <a:pt x="112" y="75"/>
                      <a:pt x="106" y="69"/>
                      <a:pt x="99" y="69"/>
                    </a:cubicBezTo>
                    <a:cubicBezTo>
                      <a:pt x="94" y="69"/>
                      <a:pt x="89" y="72"/>
                      <a:pt x="87" y="77"/>
                    </a:cubicBezTo>
                    <a:cubicBezTo>
                      <a:pt x="62" y="124"/>
                      <a:pt x="62" y="124"/>
                      <a:pt x="62" y="124"/>
                    </a:cubicBezTo>
                    <a:cubicBezTo>
                      <a:pt x="60" y="127"/>
                      <a:pt x="59" y="131"/>
                      <a:pt x="59" y="135"/>
                    </a:cubicBezTo>
                    <a:cubicBezTo>
                      <a:pt x="59" y="150"/>
                      <a:pt x="71" y="162"/>
                      <a:pt x="86" y="162"/>
                    </a:cubicBezTo>
                    <a:cubicBezTo>
                      <a:pt x="100" y="162"/>
                      <a:pt x="112" y="150"/>
                      <a:pt x="112" y="135"/>
                    </a:cubicBezTo>
                    <a:cubicBezTo>
                      <a:pt x="112" y="139"/>
                      <a:pt x="115" y="142"/>
                      <a:pt x="119" y="142"/>
                    </a:cubicBezTo>
                    <a:cubicBezTo>
                      <a:pt x="122" y="142"/>
                      <a:pt x="125" y="139"/>
                      <a:pt x="125" y="135"/>
                    </a:cubicBezTo>
                    <a:cubicBezTo>
                      <a:pt x="125" y="150"/>
                      <a:pt x="137" y="162"/>
                      <a:pt x="152" y="162"/>
                    </a:cubicBezTo>
                    <a:cubicBezTo>
                      <a:pt x="166" y="162"/>
                      <a:pt x="178" y="150"/>
                      <a:pt x="178" y="135"/>
                    </a:cubicBezTo>
                    <a:cubicBezTo>
                      <a:pt x="178" y="131"/>
                      <a:pt x="177" y="127"/>
                      <a:pt x="176" y="124"/>
                    </a:cubicBezTo>
                    <a:moveTo>
                      <a:pt x="86" y="155"/>
                    </a:moveTo>
                    <a:cubicBezTo>
                      <a:pt x="75" y="155"/>
                      <a:pt x="66" y="146"/>
                      <a:pt x="66" y="135"/>
                    </a:cubicBezTo>
                    <a:cubicBezTo>
                      <a:pt x="66" y="124"/>
                      <a:pt x="75" y="115"/>
                      <a:pt x="86" y="115"/>
                    </a:cubicBezTo>
                    <a:cubicBezTo>
                      <a:pt x="97" y="115"/>
                      <a:pt x="106" y="124"/>
                      <a:pt x="106" y="135"/>
                    </a:cubicBezTo>
                    <a:cubicBezTo>
                      <a:pt x="106" y="146"/>
                      <a:pt x="97" y="155"/>
                      <a:pt x="86" y="155"/>
                    </a:cubicBezTo>
                    <a:moveTo>
                      <a:pt x="152" y="155"/>
                    </a:moveTo>
                    <a:cubicBezTo>
                      <a:pt x="141" y="155"/>
                      <a:pt x="132" y="146"/>
                      <a:pt x="132" y="135"/>
                    </a:cubicBezTo>
                    <a:cubicBezTo>
                      <a:pt x="132" y="124"/>
                      <a:pt x="141" y="115"/>
                      <a:pt x="152" y="115"/>
                    </a:cubicBezTo>
                    <a:cubicBezTo>
                      <a:pt x="163" y="115"/>
                      <a:pt x="172" y="124"/>
                      <a:pt x="172" y="135"/>
                    </a:cubicBezTo>
                    <a:cubicBezTo>
                      <a:pt x="172" y="146"/>
                      <a:pt x="163" y="155"/>
                      <a:pt x="152" y="15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4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endParaRPr>
              </a:p>
            </p:txBody>
          </p:sp>
          <p:sp>
            <p:nvSpPr>
              <p:cNvPr id="36" name="Прямоугольник 84"/>
              <p:cNvSpPr/>
              <p:nvPr/>
            </p:nvSpPr>
            <p:spPr bwMode="auto">
              <a:xfrm>
                <a:off x="6622288" y="4429537"/>
                <a:ext cx="797380" cy="246221"/>
              </a:xfrm>
              <a:prstGeom prst="rect">
                <a:avLst/>
              </a:prstGeom>
              <a:grpFill/>
            </p:spPr>
            <p:txBody>
              <a:bodyPr wrap="square" lIns="0" tIns="0" rIns="0" bIns="0" anchor="ctr">
                <a:spAutoFit/>
              </a:bodyPr>
              <a:lstStyle/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800" b="0" i="0" u="none" strike="noStrike" cap="none" spc="0">
                    <a:ln>
                      <a:noFill/>
                    </a:ln>
                    <a:solidFill>
                      <a:srgbClr val="FFFFFF"/>
                    </a:solidFill>
                    <a:highlight>
                      <a:srgbClr val="000000">
                        <a:alpha val="0"/>
                      </a:srgbClr>
                    </a:highlight>
                    <a:latin typeface="Kaspersky Sans Display"/>
                    <a:ea typeface="Arial"/>
                    <a:cs typeface="Arial"/>
                  </a:rPr>
                  <a:t>Threat</a:t>
                </a:r>
                <a:r>
                  <a:rPr lang="ru-RU" sz="800" b="0" i="0" u="none" strike="noStrike" cap="none" spc="0">
                    <a:ln>
                      <a:noFill/>
                    </a:ln>
                    <a:solidFill>
                      <a:srgbClr val="FFFFFF"/>
                    </a:solidFill>
                    <a:highlight>
                      <a:srgbClr val="000000">
                        <a:alpha val="0"/>
                      </a:srgbClr>
                    </a:highlight>
                    <a:latin typeface="Kaspersky Sans Display"/>
                    <a:ea typeface="Arial"/>
                    <a:cs typeface="Arial"/>
                  </a:rPr>
                  <a:t> </a:t>
                </a:r>
                <a:r>
                  <a:rPr lang="en-US" sz="800" b="0" i="0" u="none" strike="noStrike" cap="none" spc="0">
                    <a:ln>
                      <a:noFill/>
                    </a:ln>
                    <a:solidFill>
                      <a:srgbClr val="FFFFFF"/>
                    </a:solidFill>
                    <a:highlight>
                      <a:srgbClr val="000000">
                        <a:alpha val="0"/>
                      </a:srgbClr>
                    </a:highlight>
                    <a:latin typeface="Kaspersky Sans Display"/>
                    <a:ea typeface="Arial"/>
                    <a:cs typeface="Arial"/>
                  </a:rPr>
                  <a:t>Intelligence</a:t>
                </a:r>
                <a:endParaRPr/>
              </a:p>
            </p:txBody>
          </p:sp>
        </p:grpSp>
        <p:sp>
          <p:nvSpPr>
            <p:cNvPr id="33" name="Прямоугольник 84"/>
            <p:cNvSpPr/>
            <p:nvPr/>
          </p:nvSpPr>
          <p:spPr bwMode="auto">
            <a:xfrm>
              <a:off x="9546148" y="2553615"/>
              <a:ext cx="797381" cy="215444"/>
            </a:xfrm>
            <a:prstGeom prst="rect">
              <a:avLst/>
            </a:prstGeom>
            <a:grpFill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800" b="0" i="0" u="none" strike="noStrike" cap="none" spc="0">
                  <a:ln>
                    <a:noFill/>
                  </a:ln>
                  <a:solidFill>
                    <a:srgbClr val="FFFFFF"/>
                  </a:solidFill>
                  <a:highlight>
                    <a:srgbClr val="000000">
                      <a:alpha val="0"/>
                    </a:srgbClr>
                  </a:highlight>
                  <a:latin typeface="Kaspersky Sans Display"/>
                  <a:ea typeface="Arial"/>
                  <a:cs typeface="Arial"/>
                </a:rPr>
                <a:t>3rd party</a:t>
              </a:r>
              <a:endParaRPr lang="ru-RU" sz="900" b="0" i="0" u="none" strike="noStrike" cap="none" spc="0">
                <a:ln>
                  <a:noFill/>
                </a:ln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Kaspersky Sans Display"/>
                <a:ea typeface="Arial"/>
                <a:cs typeface="Arial"/>
              </a:endParaRPr>
            </a:p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600" b="0" i="0" u="none" strike="noStrike" cap="none" spc="0">
                  <a:ln>
                    <a:noFill/>
                  </a:ln>
                  <a:solidFill>
                    <a:srgbClr val="FFFFFF"/>
                  </a:solidFill>
                  <a:highlight>
                    <a:srgbClr val="000000">
                      <a:alpha val="0"/>
                    </a:srgbClr>
                  </a:highlight>
                  <a:latin typeface="Kaspersky Sans Display"/>
                  <a:ea typeface="Arial"/>
                  <a:cs typeface="Arial"/>
                </a:rPr>
                <a:t>Сторонние события</a:t>
              </a:r>
              <a:endParaRPr/>
            </a:p>
          </p:txBody>
        </p:sp>
        <p:grpSp>
          <p:nvGrpSpPr>
            <p:cNvPr id="27" name="Group 117"/>
            <p:cNvGrpSpPr/>
            <p:nvPr/>
          </p:nvGrpSpPr>
          <p:grpSpPr bwMode="auto">
            <a:xfrm>
              <a:off x="9070939" y="3386235"/>
              <a:ext cx="2233650" cy="2581942"/>
              <a:chOff x="8919700" y="3386235"/>
              <a:chExt cx="2233650" cy="2581942"/>
            </a:xfrm>
          </p:grpSpPr>
          <p:sp>
            <p:nvSpPr>
              <p:cNvPr id="28" name="Rectangle: Rounded Corners 157"/>
              <p:cNvSpPr/>
              <p:nvPr/>
            </p:nvSpPr>
            <p:spPr bwMode="auto">
              <a:xfrm>
                <a:off x="8919700" y="3386235"/>
                <a:ext cx="2233650" cy="2581942"/>
              </a:xfrm>
              <a:prstGeom prst="roundRect">
                <a:avLst>
                  <a:gd name="adj" fmla="val 11760"/>
                </a:avLst>
              </a:prstGeom>
              <a:noFill/>
              <a:ln w="127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400" b="0" i="0" u="none" strike="noStrike" cap="none" spc="0">
                  <a:ln>
                    <a:gradFill>
                      <a:gsLst>
                        <a:gs pos="0">
                          <a:srgbClr val="00A88E">
                            <a:lumMod val="5000"/>
                            <a:lumOff val="95000"/>
                          </a:srgbClr>
                        </a:gs>
                        <a:gs pos="74000">
                          <a:srgbClr val="00A88E">
                            <a:lumMod val="45000"/>
                            <a:lumOff val="55000"/>
                          </a:srgbClr>
                        </a:gs>
                        <a:gs pos="83000">
                          <a:srgbClr val="00A88E">
                            <a:lumMod val="45000"/>
                            <a:lumOff val="55000"/>
                          </a:srgbClr>
                        </a:gs>
                        <a:gs pos="100000">
                          <a:srgbClr val="00A88E">
                            <a:lumMod val="30000"/>
                            <a:lumOff val="70000"/>
                          </a:srgbClr>
                        </a:gs>
                      </a:gsLst>
                      <a:lin ang="5400000" scaled="1"/>
                    </a:gradFill>
                  </a:ln>
                  <a:noFill/>
                  <a:latin typeface="Kaspersky Sans Display"/>
                  <a:ea typeface="Arial"/>
                  <a:cs typeface="Arial"/>
                </a:endParaRPr>
              </a:p>
            </p:txBody>
          </p:sp>
          <p:sp>
            <p:nvSpPr>
              <p:cNvPr id="29" name="Rectangle: Rounded Corners 103"/>
              <p:cNvSpPr/>
              <p:nvPr/>
            </p:nvSpPr>
            <p:spPr bwMode="auto">
              <a:xfrm>
                <a:off x="9362461" y="4991901"/>
                <a:ext cx="1348128" cy="378017"/>
              </a:xfrm>
              <a:prstGeom prst="roundRect">
                <a:avLst>
                  <a:gd name="adj" fmla="val 25518"/>
                </a:avLst>
              </a:prstGeom>
              <a:noFill/>
              <a:ln w="12700">
                <a:solidFill>
                  <a:schemeClr val="accent3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36000" rIns="144000" bIns="54000" rtlCol="0" anchor="ctr"/>
              <a:lstStyle/>
              <a:p>
                <a:pPr marL="0" marR="0" lvl="0" indent="0" algn="ctr" defTabSz="121914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200" b="0" i="0" u="none" strike="noStrike" cap="none" spc="0">
                    <a:ln>
                      <a:noFill/>
                    </a:ln>
                    <a:solidFill>
                      <a:srgbClr val="FFFFFF"/>
                    </a:solidFill>
                    <a:latin typeface="Kaspersky Sans Display"/>
                    <a:ea typeface="Arial"/>
                    <a:cs typeface="Arial"/>
                  </a:rPr>
                  <a:t>Корреляция</a:t>
                </a:r>
                <a:endParaRPr/>
              </a:p>
            </p:txBody>
          </p:sp>
          <p:sp>
            <p:nvSpPr>
              <p:cNvPr id="30" name="Rectangle: Rounded Corners 104"/>
              <p:cNvSpPr/>
              <p:nvPr/>
            </p:nvSpPr>
            <p:spPr bwMode="auto">
              <a:xfrm>
                <a:off x="9362460" y="4045629"/>
                <a:ext cx="1348131" cy="378017"/>
              </a:xfrm>
              <a:prstGeom prst="roundRect">
                <a:avLst>
                  <a:gd name="adj" fmla="val 23441"/>
                </a:avLst>
              </a:prstGeom>
              <a:noFill/>
              <a:ln w="12700">
                <a:solidFill>
                  <a:schemeClr val="accent3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36000" rIns="144000" bIns="54000" rtlCol="0" anchor="ctr"/>
              <a:lstStyle/>
              <a:p>
                <a:pPr marL="0" marR="0" lvl="0" indent="0" algn="ctr" defTabSz="121914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200" b="0" i="0" u="none" strike="noStrike" cap="none" spc="0">
                    <a:ln>
                      <a:noFill/>
                    </a:ln>
                    <a:solidFill>
                      <a:srgbClr val="FFFFFF"/>
                    </a:solidFill>
                    <a:latin typeface="Kaspersky Sans Display"/>
                    <a:ea typeface="Arial"/>
                    <a:cs typeface="Arial"/>
                  </a:rPr>
                  <a:t>Обогащение</a:t>
                </a:r>
                <a:endParaRPr/>
              </a:p>
            </p:txBody>
          </p:sp>
          <p:sp>
            <p:nvSpPr>
              <p:cNvPr id="31" name="Rectangle: Rounded Corners 105"/>
              <p:cNvSpPr/>
              <p:nvPr/>
            </p:nvSpPr>
            <p:spPr bwMode="auto">
              <a:xfrm>
                <a:off x="9362460" y="4518765"/>
                <a:ext cx="1348130" cy="378017"/>
              </a:xfrm>
              <a:prstGeom prst="roundRect">
                <a:avLst>
                  <a:gd name="adj" fmla="val 27527"/>
                </a:avLst>
              </a:prstGeom>
              <a:noFill/>
              <a:ln w="12700">
                <a:solidFill>
                  <a:schemeClr val="accent3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36000" rIns="144000" bIns="54000" rtlCol="0" anchor="ctr"/>
              <a:lstStyle/>
              <a:p>
                <a:pPr marL="0" marR="0" lvl="0" indent="0" algn="ctr" defTabSz="121914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200" b="0" i="0" u="none" strike="noStrike" cap="none" spc="0">
                    <a:ln>
                      <a:noFill/>
                    </a:ln>
                    <a:solidFill>
                      <a:srgbClr val="FFFFFF"/>
                    </a:solidFill>
                    <a:latin typeface="Kaspersky Sans Display"/>
                    <a:ea typeface="Arial"/>
                    <a:cs typeface="Arial"/>
                  </a:rPr>
                  <a:t>Визуализация</a:t>
                </a:r>
                <a:endParaRPr/>
              </a:p>
            </p:txBody>
          </p:sp>
          <p:sp>
            <p:nvSpPr>
              <p:cNvPr id="32" name="Shape 1647"/>
              <p:cNvSpPr/>
              <p:nvPr/>
            </p:nvSpPr>
            <p:spPr bwMode="auto">
              <a:xfrm>
                <a:off x="9110325" y="3589938"/>
                <a:ext cx="1852400" cy="337100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</p:spPr>
            <p:txBody>
              <a:bodyPr wrap="square" lIns="0" tIns="36000" rIns="0" bIns="54000" numCol="1" anchor="t">
                <a:spAutoFit/>
              </a:bodyPr>
              <a:lstStyle>
                <a:lvl1pPr algn="ctr">
                  <a:defRPr sz="6000">
                    <a:solidFill>
                      <a:srgbClr val="FFFFFF"/>
                    </a:solidFill>
                    <a:latin typeface="Lato Light"/>
                    <a:ea typeface="Lato Light"/>
                    <a:cs typeface="Lato Light"/>
                  </a:defRPr>
                </a:lvl1pPr>
              </a:lstStyle>
              <a:p>
                <a:pPr marL="0" marR="0" lvl="0" indent="0" algn="ctr" defTabSz="41275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defRPr/>
                </a:pPr>
                <a:r>
                  <a:rPr lang="en-US" sz="1600" b="0" i="0" u="none" strike="noStrike" cap="none" spc="0">
                    <a:ln>
                      <a:noFill/>
                    </a:ln>
                    <a:gradFill>
                      <a:gsLst>
                        <a:gs pos="0">
                          <a:srgbClr val="BE63F0"/>
                        </a:gs>
                        <a:gs pos="75000">
                          <a:srgbClr val="23D1AE"/>
                        </a:gs>
                      </a:gsLst>
                      <a:lin ang="0" scaled="1"/>
                    </a:gradFill>
                    <a:latin typeface="Kaspersky Sans Display"/>
                  </a:rPr>
                  <a:t>KUMA</a:t>
                </a:r>
                <a:endParaRPr/>
              </a:p>
            </p:txBody>
          </p:sp>
        </p:grpSp>
      </p:grpSp>
      <p:grpSp>
        <p:nvGrpSpPr>
          <p:cNvPr id="37" name="Group 130"/>
          <p:cNvGrpSpPr/>
          <p:nvPr/>
        </p:nvGrpSpPr>
        <p:grpSpPr bwMode="auto">
          <a:xfrm>
            <a:off x="887411" y="1997713"/>
            <a:ext cx="2759303" cy="3970464"/>
            <a:chOff x="887411" y="1997713"/>
            <a:chExt cx="2759303" cy="3970464"/>
          </a:xfrm>
        </p:grpSpPr>
        <p:sp>
          <p:nvSpPr>
            <p:cNvPr id="38" name="Rectangle: Rounded Corners 157"/>
            <p:cNvSpPr/>
            <p:nvPr/>
          </p:nvSpPr>
          <p:spPr bwMode="auto">
            <a:xfrm>
              <a:off x="887411" y="1997713"/>
              <a:ext cx="2759303" cy="3970464"/>
            </a:xfrm>
            <a:prstGeom prst="roundRect">
              <a:avLst>
                <a:gd name="adj" fmla="val 7518"/>
              </a:avLst>
            </a:prstGeom>
            <a:noFill/>
            <a:ln w="12700" cap="flat" cmpd="sng" algn="ctr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gradFill>
                    <a:gsLst>
                      <a:gs pos="0">
                        <a:srgbClr val="00A88E">
                          <a:lumMod val="5000"/>
                          <a:lumOff val="95000"/>
                        </a:srgbClr>
                      </a:gs>
                      <a:gs pos="74000">
                        <a:srgbClr val="00A88E">
                          <a:lumMod val="45000"/>
                          <a:lumOff val="55000"/>
                        </a:srgbClr>
                      </a:gs>
                      <a:gs pos="83000">
                        <a:srgbClr val="00A88E">
                          <a:lumMod val="45000"/>
                          <a:lumOff val="55000"/>
                        </a:srgbClr>
                      </a:gs>
                      <a:gs pos="100000">
                        <a:srgbClr val="00A88E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</a:ln>
                <a:noFill/>
                <a:latin typeface="Kaspersky Sans Display"/>
                <a:ea typeface="Arial"/>
                <a:cs typeface="Arial"/>
              </a:endParaRPr>
            </a:p>
          </p:txBody>
        </p:sp>
        <p:sp>
          <p:nvSpPr>
            <p:cNvPr id="39" name="Shape 1647"/>
            <p:cNvSpPr/>
            <p:nvPr/>
          </p:nvSpPr>
          <p:spPr bwMode="auto">
            <a:xfrm>
              <a:off x="1119959" y="2244394"/>
              <a:ext cx="2246023" cy="236842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square" lIns="0" tIns="36000" rIns="0" bIns="54000" numCol="1" anchor="t">
              <a:spAutoFit/>
            </a:bodyPr>
            <a:lstStyle>
              <a:lvl1pPr algn="ctr">
                <a:defRPr sz="6000">
                  <a:solidFill>
                    <a:srgbClr val="FFFFFF"/>
                  </a:solidFill>
                  <a:latin typeface="Lato Light"/>
                  <a:ea typeface="Lato Light"/>
                  <a:cs typeface="Lato Light"/>
                </a:defRPr>
              </a:lvl1pPr>
            </a:lstStyle>
            <a:p>
              <a:pPr marL="0" marR="0" lvl="0" indent="0" algn="l" defTabSz="412750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defRPr/>
              </a:pPr>
              <a:r>
                <a:rPr lang="ru-RU" sz="1600" b="0" i="0" u="none" strike="noStrike" cap="none" spc="0">
                  <a:ln>
                    <a:noFill/>
                  </a:ln>
                  <a:gradFill>
                    <a:gsLst>
                      <a:gs pos="0">
                        <a:srgbClr val="BE63F0"/>
                      </a:gs>
                      <a:gs pos="75000">
                        <a:srgbClr val="23D1AE"/>
                      </a:gs>
                    </a:gsLst>
                    <a:lin ang="0" scaled="1"/>
                  </a:gradFill>
                  <a:latin typeface="Kaspersky Sans Display"/>
                </a:rPr>
                <a:t>Единый агент </a:t>
              </a:r>
              <a:r>
                <a:rPr lang="en-US" sz="1600" b="0" i="0" u="none" strike="noStrike" cap="none" spc="0">
                  <a:ln>
                    <a:noFill/>
                  </a:ln>
                  <a:gradFill>
                    <a:gsLst>
                      <a:gs pos="0">
                        <a:srgbClr val="BE63F0"/>
                      </a:gs>
                      <a:gs pos="75000">
                        <a:srgbClr val="23D1AE"/>
                      </a:gs>
                    </a:gsLst>
                    <a:lin ang="0" scaled="1"/>
                  </a:gradFill>
                  <a:latin typeface="Kaspersky Sans Display"/>
                </a:rPr>
                <a:t>EPP+EDR</a:t>
              </a:r>
              <a:endParaRPr lang="ru-RU" sz="1600" b="0" i="0" u="none" strike="noStrike" cap="none" spc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23D1AE"/>
                    </a:gs>
                  </a:gsLst>
                  <a:lin ang="0" scaled="1"/>
                </a:gradFill>
                <a:latin typeface="Kaspersky Sans Display"/>
              </a:endParaRPr>
            </a:p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defRPr/>
              </a:pPr>
              <a:r>
                <a:rPr lang="ru-RU" sz="12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Драйвер сети</a:t>
              </a:r>
              <a:endParaRPr/>
            </a:p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defRPr/>
              </a:pPr>
              <a:r>
                <a:rPr lang="ru-RU" sz="12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Драйвер перехвата </a:t>
              </a:r>
              <a:r>
                <a:rPr lang="en-US" sz="12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OS API</a:t>
              </a:r>
              <a:endParaRPr lang="ru-RU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endParaRPr>
            </a:p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defRPr/>
              </a:pPr>
              <a:r>
                <a:rPr lang="ru-RU" sz="12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Драйвер мониторинга файловой системы</a:t>
              </a:r>
              <a:endParaRPr/>
            </a:p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defRPr/>
              </a:pPr>
              <a:r>
                <a:rPr lang="ru-RU" sz="12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Драйвер мониторинга процессов и сервисов</a:t>
              </a:r>
              <a:endParaRPr/>
            </a:p>
          </p:txBody>
        </p:sp>
        <p:sp>
          <p:nvSpPr>
            <p:cNvPr id="40" name="Rectangle: Rounded Corners 127"/>
            <p:cNvSpPr/>
            <p:nvPr/>
          </p:nvSpPr>
          <p:spPr bwMode="auto">
            <a:xfrm>
              <a:off x="1123103" y="5300082"/>
              <a:ext cx="2323481" cy="378017"/>
            </a:xfrm>
            <a:prstGeom prst="roundRect">
              <a:avLst>
                <a:gd name="adj" fmla="val 23441"/>
              </a:avLst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36000" rIns="144000" bIns="54000" rtlCol="0" anchor="ctr"/>
            <a:lstStyle/>
            <a:p>
              <a:pPr marL="0" marR="0" lvl="0" indent="0" algn="ctr" defTabSz="121914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2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Обогащение и фильтрация</a:t>
              </a:r>
              <a:endParaRPr/>
            </a:p>
          </p:txBody>
        </p:sp>
      </p:grpSp>
      <p:grpSp>
        <p:nvGrpSpPr>
          <p:cNvPr id="41" name="Group 131"/>
          <p:cNvGrpSpPr/>
          <p:nvPr/>
        </p:nvGrpSpPr>
        <p:grpSpPr bwMode="auto">
          <a:xfrm>
            <a:off x="3994152" y="1997713"/>
            <a:ext cx="2148261" cy="3970464"/>
            <a:chOff x="3833439" y="1997713"/>
            <a:chExt cx="2148261" cy="3970464"/>
          </a:xfrm>
        </p:grpSpPr>
        <p:sp>
          <p:nvSpPr>
            <p:cNvPr id="42" name="Rectangle: Rounded Corners 157"/>
            <p:cNvSpPr/>
            <p:nvPr/>
          </p:nvSpPr>
          <p:spPr bwMode="auto">
            <a:xfrm>
              <a:off x="3833439" y="1997713"/>
              <a:ext cx="2148261" cy="3970464"/>
            </a:xfrm>
            <a:prstGeom prst="roundRect">
              <a:avLst>
                <a:gd name="adj" fmla="val 9934"/>
              </a:avLst>
            </a:prstGeom>
            <a:noFill/>
            <a:ln w="12700" cap="flat" cmpd="sng" algn="ctr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gradFill>
                    <a:gsLst>
                      <a:gs pos="0">
                        <a:srgbClr val="00A88E">
                          <a:lumMod val="5000"/>
                          <a:lumOff val="95000"/>
                        </a:srgbClr>
                      </a:gs>
                      <a:gs pos="74000">
                        <a:srgbClr val="00A88E">
                          <a:lumMod val="45000"/>
                          <a:lumOff val="55000"/>
                        </a:srgbClr>
                      </a:gs>
                      <a:gs pos="83000">
                        <a:srgbClr val="00A88E">
                          <a:lumMod val="45000"/>
                          <a:lumOff val="55000"/>
                        </a:srgbClr>
                      </a:gs>
                      <a:gs pos="100000">
                        <a:srgbClr val="00A88E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</a:ln>
                <a:noFill/>
                <a:latin typeface="Kaspersky Sans Display"/>
                <a:ea typeface="Arial"/>
                <a:cs typeface="Arial"/>
              </a:endParaRPr>
            </a:p>
          </p:txBody>
        </p:sp>
        <p:sp>
          <p:nvSpPr>
            <p:cNvPr id="43" name="Shape 1647"/>
            <p:cNvSpPr/>
            <p:nvPr/>
          </p:nvSpPr>
          <p:spPr bwMode="auto">
            <a:xfrm>
              <a:off x="4065988" y="2244394"/>
              <a:ext cx="1654478" cy="318403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square" lIns="0" tIns="36000" rIns="0" bIns="54000" numCol="1" anchor="t">
              <a:spAutoFit/>
            </a:bodyPr>
            <a:lstStyle>
              <a:lvl1pPr algn="ctr">
                <a:defRPr sz="6000">
                  <a:solidFill>
                    <a:srgbClr val="FFFFFF"/>
                  </a:solidFill>
                  <a:latin typeface="Lato Light"/>
                  <a:ea typeface="Lato Light"/>
                  <a:cs typeface="Lato Light"/>
                </a:defRPr>
              </a:lvl1pPr>
            </a:lstStyle>
            <a:p>
              <a:pPr marL="0" marR="0" lvl="0" indent="0" algn="l" defTabSz="412750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defRPr/>
              </a:pPr>
              <a:r>
                <a:rPr lang="en-US" sz="1600" b="0" i="0" u="none" strike="noStrike" cap="none" spc="0">
                  <a:ln>
                    <a:noFill/>
                  </a:ln>
                  <a:gradFill>
                    <a:gsLst>
                      <a:gs pos="0">
                        <a:srgbClr val="BE63F0"/>
                      </a:gs>
                      <a:gs pos="75000">
                        <a:srgbClr val="23D1AE"/>
                      </a:gs>
                    </a:gsLst>
                    <a:lin ang="0" scaled="1"/>
                  </a:gradFill>
                  <a:latin typeface="Kaspersky Sans Display"/>
                  <a:ea typeface="Arial"/>
                  <a:cs typeface="Arial"/>
                </a:rPr>
                <a:t>~15k EPD</a:t>
              </a:r>
              <a:endParaRPr lang="ru-RU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endParaRPr>
            </a:p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defRPr/>
              </a:pPr>
              <a:r>
                <a:rPr lang="ru-RU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Создание, модификация файлов и т .д.</a:t>
              </a:r>
              <a:endParaRPr/>
            </a:p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defRPr/>
              </a:pPr>
              <a:r>
                <a:rPr lang="ru-RU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Запуск, инъекция  процессов и т.д.</a:t>
              </a:r>
              <a:endParaRPr/>
            </a:p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defRPr/>
              </a:pPr>
              <a:r>
                <a:rPr lang="ru-RU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Сетевые соединения, </a:t>
              </a:r>
              <a:r>
                <a:rPr lang="en-US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DNS-</a:t>
              </a:r>
              <a:r>
                <a:rPr lang="ru-RU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запросы, скачивание файла, </a:t>
              </a:r>
              <a:r>
                <a:rPr lang="en-US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e-mail </a:t>
              </a:r>
              <a:r>
                <a:rPr lang="ru-RU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и т.д.</a:t>
              </a:r>
              <a:endParaRPr/>
            </a:p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defRPr/>
              </a:pPr>
              <a:r>
                <a:rPr lang="ru-RU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Изменение реестра, </a:t>
              </a:r>
              <a:r>
                <a:rPr lang="en-US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Event logs, WMI, </a:t>
              </a:r>
              <a:r>
                <a:rPr lang="ru-RU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автозапуск и т.д.</a:t>
              </a:r>
              <a:endParaRPr/>
            </a:p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defRPr/>
              </a:pPr>
              <a:r>
                <a:rPr lang="ru-RU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Инциденты </a:t>
              </a:r>
              <a:r>
                <a:rPr lang="en-US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AV, DeviceControl </a:t>
              </a:r>
              <a:r>
                <a:rPr lang="ru-RU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и т.д.</a:t>
              </a:r>
              <a:endParaRPr/>
            </a:p>
          </p:txBody>
        </p:sp>
      </p:grpSp>
      <p:cxnSp>
        <p:nvCxnSpPr>
          <p:cNvPr id="45" name="Соединительная линия уступом 6"/>
          <p:cNvCxnSpPr>
            <a:cxnSpLocks/>
          </p:cNvCxnSpPr>
          <p:nvPr/>
        </p:nvCxnSpPr>
        <p:spPr bwMode="auto">
          <a:xfrm>
            <a:off x="917121" y="1428305"/>
            <a:ext cx="10571180" cy="0"/>
          </a:xfrm>
          <a:prstGeom prst="straightConnector1">
            <a:avLst/>
          </a:prstGeom>
          <a:noFill/>
          <a:ln w="63500" cap="rnd">
            <a:gradFill>
              <a:gsLst>
                <a:gs pos="0">
                  <a:srgbClr val="BE63F0"/>
                </a:gs>
                <a:gs pos="75000">
                  <a:schemeClr val="accent1"/>
                </a:gs>
              </a:gsLst>
              <a:lin ang="0" scaled="1"/>
            </a:gradFill>
            <a:prstDash val="dash"/>
            <a:tailEnd type="triangle"/>
          </a:ln>
          <a:effectLst/>
        </p:spPr>
        <p:style>
          <a:lnRef idx="0">
            <a:srgbClr val="000000"/>
          </a:lnRef>
          <a:fillRef idx="3">
            <a:srgbClr val="000000"/>
          </a:fillRef>
          <a:effectRef idx="2">
            <a:srgbClr val="000000"/>
          </a:effectRef>
          <a:fontRef idx="minor">
            <a:schemeClr val="lt1"/>
          </a:fontRef>
        </p:style>
      </p:cxnSp>
      <p:pic>
        <p:nvPicPr>
          <p:cNvPr id="46" name="Рисунок 4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664342" y="2198688"/>
            <a:ext cx="219180" cy="18729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813861" y="2207297"/>
            <a:ext cx="211935" cy="178690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277464" y="2580156"/>
            <a:ext cx="195868" cy="17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1396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3" name="Соединительная линия уступом 6"/>
          <p:cNvCxnSpPr>
            <a:cxnSpLocks/>
            <a:stCxn id="36" idx="3"/>
          </p:cNvCxnSpPr>
          <p:nvPr/>
        </p:nvCxnSpPr>
        <p:spPr bwMode="auto">
          <a:xfrm>
            <a:off x="3255048" y="3184139"/>
            <a:ext cx="1448520" cy="0"/>
          </a:xfrm>
          <a:prstGeom prst="straightConnector1">
            <a:avLst/>
          </a:prstGeom>
          <a:ln w="12700" cap="sq">
            <a:solidFill>
              <a:schemeClr val="accent4"/>
            </a:solidFill>
            <a:prstDash val="dash"/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Соединительная линия уступом 6"/>
          <p:cNvCxnSpPr>
            <a:cxnSpLocks/>
            <a:stCxn id="32" idx="3"/>
          </p:cNvCxnSpPr>
          <p:nvPr/>
        </p:nvCxnSpPr>
        <p:spPr bwMode="auto">
          <a:xfrm>
            <a:off x="3255048" y="4209799"/>
            <a:ext cx="1448520" cy="1"/>
          </a:xfrm>
          <a:prstGeom prst="straightConnector1">
            <a:avLst/>
          </a:prstGeom>
          <a:ln w="12700" cap="sq">
            <a:solidFill>
              <a:schemeClr val="accent4"/>
            </a:solidFill>
            <a:prstDash val="dash"/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Соединительная линия уступом 6"/>
          <p:cNvCxnSpPr>
            <a:cxnSpLocks/>
            <a:stCxn id="28" idx="4"/>
            <a:endCxn id="25" idx="1"/>
          </p:cNvCxnSpPr>
          <p:nvPr/>
        </p:nvCxnSpPr>
        <p:spPr bwMode="auto">
          <a:xfrm rot="16199999" flipH="1">
            <a:off x="7152602" y="4111748"/>
            <a:ext cx="399041" cy="2512244"/>
          </a:xfrm>
          <a:prstGeom prst="bentConnector2">
            <a:avLst/>
          </a:prstGeom>
          <a:ln w="12700" cap="sq">
            <a:solidFill>
              <a:schemeClr val="accent4"/>
            </a:solidFill>
            <a:prstDash val="dash"/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Соединительная линия уступом 6"/>
          <p:cNvCxnSpPr>
            <a:cxnSpLocks/>
            <a:stCxn id="28" idx="0"/>
            <a:endCxn id="9" idx="1"/>
          </p:cNvCxnSpPr>
          <p:nvPr/>
        </p:nvCxnSpPr>
        <p:spPr bwMode="auto">
          <a:xfrm rot="5400000" flipH="1" flipV="1">
            <a:off x="7184575" y="795461"/>
            <a:ext cx="341552" cy="2518703"/>
          </a:xfrm>
          <a:prstGeom prst="bentConnector2">
            <a:avLst/>
          </a:prstGeom>
          <a:ln w="12700" cap="sq">
            <a:solidFill>
              <a:schemeClr val="accent4"/>
            </a:solidFill>
            <a:prstDash val="dash"/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оединительная линия уступом 6"/>
          <p:cNvCxnSpPr>
            <a:cxnSpLocks/>
            <a:stCxn id="14" idx="0"/>
            <a:endCxn id="9" idx="2"/>
          </p:cNvCxnSpPr>
          <p:nvPr/>
        </p:nvCxnSpPr>
        <p:spPr bwMode="auto">
          <a:xfrm flipV="1">
            <a:off x="9805163" y="2289273"/>
            <a:ext cx="6459" cy="654803"/>
          </a:xfrm>
          <a:prstGeom prst="straightConnector1">
            <a:avLst/>
          </a:prstGeom>
          <a:ln w="12700" cap="sq">
            <a:solidFill>
              <a:schemeClr val="accent4"/>
            </a:solidFill>
            <a:prstDash val="dash"/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оединительная линия уступом 6"/>
          <p:cNvCxnSpPr>
            <a:cxnSpLocks/>
            <a:stCxn id="25" idx="0"/>
            <a:endCxn id="13" idx="2"/>
          </p:cNvCxnSpPr>
          <p:nvPr/>
        </p:nvCxnSpPr>
        <p:spPr bwMode="auto">
          <a:xfrm flipV="1">
            <a:off x="9805163" y="4305600"/>
            <a:ext cx="0" cy="856554"/>
          </a:xfrm>
          <a:prstGeom prst="straightConnector1">
            <a:avLst/>
          </a:prstGeom>
          <a:ln w="12700" cap="sq">
            <a:solidFill>
              <a:schemeClr val="accent4"/>
            </a:solidFill>
            <a:prstDash val="dash"/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157"/>
          <p:cNvSpPr/>
          <p:nvPr/>
        </p:nvSpPr>
        <p:spPr bwMode="auto">
          <a:xfrm>
            <a:off x="8614703" y="1478799"/>
            <a:ext cx="2393838" cy="810474"/>
          </a:xfrm>
          <a:prstGeom prst="roundRect">
            <a:avLst>
              <a:gd name="adj" fmla="val 50000"/>
            </a:avLst>
          </a:prstGeom>
          <a:noFill/>
          <a:ln w="25400">
            <a:gradFill>
              <a:gsLst>
                <a:gs pos="0">
                  <a:srgbClr val="BE63F0"/>
                </a:gs>
                <a:gs pos="75000">
                  <a:schemeClr val="accent1"/>
                </a:gs>
              </a:gsLst>
              <a:lin ang="0" scaled="1"/>
            </a:gradFill>
          </a:ln>
          <a:effectLst/>
        </p:spPr>
        <p:style>
          <a:lnRef idx="0">
            <a:srgbClr val="000000"/>
          </a:lnRef>
          <a:fillRef idx="3">
            <a:srgbClr val="000000"/>
          </a:fillRef>
          <a:effectRef idx="2">
            <a:srgbClr val="000000"/>
          </a:effectRef>
          <a:fontRef idx="minor">
            <a:schemeClr val="lt1"/>
          </a:fontRef>
        </p:style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00" b="0" i="0" u="none" strike="noStrike" cap="none" spc="0">
              <a:ln>
                <a:noFill/>
              </a:ln>
              <a:solidFill>
                <a:srgbClr val="FFFFFF"/>
              </a:solidFill>
              <a:latin typeface="Kaspersky Sans Display"/>
              <a:ea typeface="Arial"/>
              <a:cs typeface="Arial"/>
            </a:endParaRPr>
          </a:p>
        </p:txBody>
      </p:sp>
      <p:sp>
        <p:nvSpPr>
          <p:cNvPr id="10" name="Oval 97"/>
          <p:cNvSpPr/>
          <p:nvPr/>
        </p:nvSpPr>
        <p:spPr bwMode="auto">
          <a:xfrm>
            <a:off x="9811622" y="1368529"/>
            <a:ext cx="1130973" cy="220825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12700" cap="flat" cmpd="sng" algn="ctr">
            <a:noFill/>
            <a:prstDash val="solid"/>
          </a:ln>
          <a:effectLst/>
        </p:spPr>
        <p:txBody>
          <a:bodyPr lIns="72000" tIns="36000" rIns="72000" bIns="5400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050" b="1" i="0" u="none" strike="noStrike" cap="none" spc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23D1AE"/>
                    </a:gs>
                  </a:gsLst>
                  <a:lin ang="0" scaled="1"/>
                </a:gradFill>
                <a:latin typeface="Kaspersky Sans Display"/>
                <a:ea typeface="Arial"/>
                <a:cs typeface="Arial"/>
              </a:rPr>
              <a:t>Central Node</a:t>
            </a:r>
            <a:endParaRPr/>
          </a:p>
        </p:txBody>
      </p:sp>
      <p:pic>
        <p:nvPicPr>
          <p:cNvPr id="11" name="Graphic 4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864610" y="1641488"/>
            <a:ext cx="1714761" cy="484648"/>
          </a:xfrm>
          <a:prstGeom prst="rect">
            <a:avLst/>
          </a:prstGeom>
          <a:effectLst/>
        </p:spPr>
      </p:pic>
      <p:grpSp>
        <p:nvGrpSpPr>
          <p:cNvPr id="12" name="Group 50"/>
          <p:cNvGrpSpPr/>
          <p:nvPr/>
        </p:nvGrpSpPr>
        <p:grpSpPr bwMode="auto">
          <a:xfrm>
            <a:off x="8329551" y="2944076"/>
            <a:ext cx="2951224" cy="1361524"/>
            <a:chOff x="7824247" y="2944076"/>
            <a:chExt cx="2951224" cy="1361524"/>
          </a:xfrm>
        </p:grpSpPr>
        <p:sp>
          <p:nvSpPr>
            <p:cNvPr id="13" name="Rectangle: Rounded Corners 157"/>
            <p:cNvSpPr/>
            <p:nvPr/>
          </p:nvSpPr>
          <p:spPr bwMode="auto">
            <a:xfrm>
              <a:off x="7824247" y="3086939"/>
              <a:ext cx="2951224" cy="1218661"/>
            </a:xfrm>
            <a:prstGeom prst="roundRect">
              <a:avLst>
                <a:gd name="adj" fmla="val 11508"/>
              </a:avLst>
            </a:prstGeom>
            <a:noFill/>
            <a:ln w="12700" cap="flat" cmpd="sng" algn="ctr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600" b="0" i="0" u="none" strike="noStrike" cap="none" spc="0">
                <a:ln>
                  <a:gradFill>
                    <a:gsLst>
                      <a:gs pos="0">
                        <a:srgbClr val="00A88E">
                          <a:lumMod val="5000"/>
                          <a:lumOff val="95000"/>
                        </a:srgbClr>
                      </a:gs>
                      <a:gs pos="74000">
                        <a:srgbClr val="00A88E">
                          <a:lumMod val="45000"/>
                          <a:lumOff val="55000"/>
                        </a:srgbClr>
                      </a:gs>
                      <a:gs pos="83000">
                        <a:srgbClr val="00A88E">
                          <a:lumMod val="45000"/>
                          <a:lumOff val="55000"/>
                        </a:srgbClr>
                      </a:gs>
                      <a:gs pos="100000">
                        <a:srgbClr val="00A88E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</a:ln>
                <a:noFill/>
                <a:latin typeface="Kaspersky Sans Display"/>
                <a:ea typeface="Arial"/>
                <a:cs typeface="Arial"/>
              </a:endParaRPr>
            </a:p>
          </p:txBody>
        </p:sp>
        <p:sp>
          <p:nvSpPr>
            <p:cNvPr id="14" name="Rectangle: Rounded Corners 157"/>
            <p:cNvSpPr/>
            <p:nvPr/>
          </p:nvSpPr>
          <p:spPr bwMode="auto">
            <a:xfrm>
              <a:off x="8939399" y="2944076"/>
              <a:ext cx="720920" cy="301260"/>
            </a:xfrm>
            <a:prstGeom prst="roundRect">
              <a:avLst>
                <a:gd name="adj" fmla="val 20023"/>
              </a:avLst>
            </a:prstGeom>
            <a:solidFill>
              <a:schemeClr val="tx2"/>
            </a:solidFill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marL="0" marR="0" lvl="0" indent="0" algn="ctr" defTabSz="121917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5000"/>
                <a:buFontTx/>
                <a:buNone/>
                <a:defRPr/>
              </a:pPr>
              <a:r>
                <a:rPr lang="en-US" sz="12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Kaspersky Sans Display"/>
                  <a:ea typeface="Arial"/>
                  <a:cs typeface="Arial"/>
                </a:rPr>
                <a:t>APM</a:t>
              </a:r>
              <a:endParaRPr lang="ru-RU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endParaRPr>
            </a:p>
          </p:txBody>
        </p:sp>
        <p:grpSp>
          <p:nvGrpSpPr>
            <p:cNvPr id="15" name="Group 53"/>
            <p:cNvGrpSpPr/>
            <p:nvPr/>
          </p:nvGrpSpPr>
          <p:grpSpPr bwMode="auto">
            <a:xfrm>
              <a:off x="8174137" y="3452208"/>
              <a:ext cx="536584" cy="536584"/>
              <a:chOff x="7057483" y="4912148"/>
              <a:chExt cx="536584" cy="536584"/>
            </a:xfrm>
          </p:grpSpPr>
          <p:sp>
            <p:nvSpPr>
              <p:cNvPr id="22" name="Oval 60"/>
              <p:cNvSpPr/>
              <p:nvPr/>
            </p:nvSpPr>
            <p:spPr bwMode="auto">
              <a:xfrm>
                <a:off x="7057483" y="4912148"/>
                <a:ext cx="536584" cy="536584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600" b="0" i="0" u="none" strike="noStrike" cap="none" spc="0">
                  <a:ln>
                    <a:gradFill>
                      <a:gsLst>
                        <a:gs pos="0">
                          <a:srgbClr val="00A88E">
                            <a:lumMod val="5000"/>
                            <a:lumOff val="95000"/>
                          </a:srgbClr>
                        </a:gs>
                        <a:gs pos="74000">
                          <a:srgbClr val="00A88E">
                            <a:lumMod val="45000"/>
                            <a:lumOff val="55000"/>
                          </a:srgbClr>
                        </a:gs>
                        <a:gs pos="83000">
                          <a:srgbClr val="00A88E">
                            <a:lumMod val="45000"/>
                            <a:lumOff val="55000"/>
                          </a:srgbClr>
                        </a:gs>
                        <a:gs pos="100000">
                          <a:srgbClr val="00A88E">
                            <a:lumMod val="30000"/>
                            <a:lumOff val="70000"/>
                          </a:srgbClr>
                        </a:gs>
                      </a:gsLst>
                      <a:lin ang="5400000" scaled="1"/>
                    </a:gradFill>
                  </a:ln>
                  <a:noFill/>
                  <a:latin typeface="Kaspersky Sans Display"/>
                  <a:ea typeface="Arial"/>
                  <a:cs typeface="Arial"/>
                </a:endParaRPr>
              </a:p>
            </p:txBody>
          </p:sp>
          <p:pic>
            <p:nvPicPr>
              <p:cNvPr id="23" name="Graphic 61"/>
              <p:cNvPicPr>
                <a:picLocks noChangeAspect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7178306" y="5041662"/>
                <a:ext cx="294938" cy="235949"/>
              </a:xfrm>
              <a:prstGeom prst="rect">
                <a:avLst/>
              </a:prstGeom>
            </p:spPr>
          </p:pic>
        </p:grpSp>
        <p:grpSp>
          <p:nvGrpSpPr>
            <p:cNvPr id="16" name="Group 54"/>
            <p:cNvGrpSpPr/>
            <p:nvPr/>
          </p:nvGrpSpPr>
          <p:grpSpPr bwMode="auto">
            <a:xfrm>
              <a:off x="9031567" y="3452208"/>
              <a:ext cx="536584" cy="536584"/>
              <a:chOff x="7057483" y="4912148"/>
              <a:chExt cx="536584" cy="536584"/>
            </a:xfrm>
          </p:grpSpPr>
          <p:sp>
            <p:nvSpPr>
              <p:cNvPr id="20" name="Oval 58"/>
              <p:cNvSpPr/>
              <p:nvPr/>
            </p:nvSpPr>
            <p:spPr bwMode="auto">
              <a:xfrm>
                <a:off x="7057483" y="4912148"/>
                <a:ext cx="536584" cy="536584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600" b="0" i="0" u="none" strike="noStrike" cap="none" spc="0">
                  <a:ln>
                    <a:gradFill>
                      <a:gsLst>
                        <a:gs pos="0">
                          <a:srgbClr val="00A88E">
                            <a:lumMod val="5000"/>
                            <a:lumOff val="95000"/>
                          </a:srgbClr>
                        </a:gs>
                        <a:gs pos="74000">
                          <a:srgbClr val="00A88E">
                            <a:lumMod val="45000"/>
                            <a:lumOff val="55000"/>
                          </a:srgbClr>
                        </a:gs>
                        <a:gs pos="83000">
                          <a:srgbClr val="00A88E">
                            <a:lumMod val="45000"/>
                            <a:lumOff val="55000"/>
                          </a:srgbClr>
                        </a:gs>
                        <a:gs pos="100000">
                          <a:srgbClr val="00A88E">
                            <a:lumMod val="30000"/>
                            <a:lumOff val="70000"/>
                          </a:srgbClr>
                        </a:gs>
                      </a:gsLst>
                      <a:lin ang="5400000" scaled="1"/>
                    </a:gradFill>
                  </a:ln>
                  <a:noFill/>
                  <a:latin typeface="Kaspersky Sans Display"/>
                  <a:ea typeface="Arial"/>
                  <a:cs typeface="Arial"/>
                </a:endParaRPr>
              </a:p>
            </p:txBody>
          </p:sp>
          <p:pic>
            <p:nvPicPr>
              <p:cNvPr id="21" name="Graphic 59"/>
              <p:cNvPicPr>
                <a:picLocks noChangeAspect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7178306" y="5041662"/>
                <a:ext cx="294938" cy="235949"/>
              </a:xfrm>
              <a:prstGeom prst="rect">
                <a:avLst/>
              </a:prstGeom>
            </p:spPr>
          </p:pic>
        </p:grpSp>
        <p:grpSp>
          <p:nvGrpSpPr>
            <p:cNvPr id="17" name="Group 55"/>
            <p:cNvGrpSpPr/>
            <p:nvPr/>
          </p:nvGrpSpPr>
          <p:grpSpPr bwMode="auto">
            <a:xfrm>
              <a:off x="9888997" y="3452208"/>
              <a:ext cx="536584" cy="536584"/>
              <a:chOff x="7057483" y="4912148"/>
              <a:chExt cx="536584" cy="536584"/>
            </a:xfrm>
          </p:grpSpPr>
          <p:sp>
            <p:nvSpPr>
              <p:cNvPr id="18" name="Oval 56"/>
              <p:cNvSpPr/>
              <p:nvPr/>
            </p:nvSpPr>
            <p:spPr bwMode="auto">
              <a:xfrm>
                <a:off x="7057483" y="4912148"/>
                <a:ext cx="536584" cy="536584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600" b="0" i="0" u="none" strike="noStrike" cap="none" spc="0">
                  <a:ln>
                    <a:gradFill>
                      <a:gsLst>
                        <a:gs pos="0">
                          <a:srgbClr val="00A88E">
                            <a:lumMod val="5000"/>
                            <a:lumOff val="95000"/>
                          </a:srgbClr>
                        </a:gs>
                        <a:gs pos="74000">
                          <a:srgbClr val="00A88E">
                            <a:lumMod val="45000"/>
                            <a:lumOff val="55000"/>
                          </a:srgbClr>
                        </a:gs>
                        <a:gs pos="83000">
                          <a:srgbClr val="00A88E">
                            <a:lumMod val="45000"/>
                            <a:lumOff val="55000"/>
                          </a:srgbClr>
                        </a:gs>
                        <a:gs pos="100000">
                          <a:srgbClr val="00A88E">
                            <a:lumMod val="30000"/>
                            <a:lumOff val="70000"/>
                          </a:srgbClr>
                        </a:gs>
                      </a:gsLst>
                      <a:lin ang="5400000" scaled="1"/>
                    </a:gradFill>
                  </a:ln>
                  <a:noFill/>
                  <a:latin typeface="Kaspersky Sans Display"/>
                  <a:ea typeface="Arial"/>
                  <a:cs typeface="Arial"/>
                </a:endParaRPr>
              </a:p>
            </p:txBody>
          </p:sp>
          <p:pic>
            <p:nvPicPr>
              <p:cNvPr id="19" name="Graphic 57"/>
              <p:cNvPicPr>
                <a:picLocks noChangeAspect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7178306" y="5041662"/>
                <a:ext cx="294938" cy="235949"/>
              </a:xfrm>
              <a:prstGeom prst="rect">
                <a:avLst/>
              </a:prstGeom>
            </p:spPr>
          </p:pic>
        </p:grpSp>
      </p:grpSp>
      <p:grpSp>
        <p:nvGrpSpPr>
          <p:cNvPr id="24" name="Group 64"/>
          <p:cNvGrpSpPr/>
          <p:nvPr/>
        </p:nvGrpSpPr>
        <p:grpSpPr bwMode="auto">
          <a:xfrm>
            <a:off x="8608244" y="5162154"/>
            <a:ext cx="2393838" cy="810474"/>
            <a:chOff x="8102940" y="5145626"/>
            <a:chExt cx="2393838" cy="810474"/>
          </a:xfrm>
        </p:grpSpPr>
        <p:sp>
          <p:nvSpPr>
            <p:cNvPr id="25" name="Rectangle: Rounded Corners 157"/>
            <p:cNvSpPr/>
            <p:nvPr/>
          </p:nvSpPr>
          <p:spPr bwMode="auto">
            <a:xfrm>
              <a:off x="8102940" y="5145626"/>
              <a:ext cx="2393838" cy="810474"/>
            </a:xfrm>
            <a:prstGeom prst="roundRect">
              <a:avLst>
                <a:gd name="adj" fmla="val 50000"/>
              </a:avLst>
            </a:prstGeom>
            <a:noFill/>
            <a:ln w="25400">
              <a:gradFill>
                <a:gsLst>
                  <a:gs pos="0">
                    <a:srgbClr val="BE63F0"/>
                  </a:gs>
                  <a:gs pos="75000">
                    <a:schemeClr val="accent1"/>
                  </a:gs>
                </a:gsLst>
                <a:lin ang="0" scaled="1"/>
              </a:gradFill>
            </a:ln>
            <a:effectLst/>
          </p:spPr>
          <p:style>
            <a:lnRef idx="0">
              <a:srgbClr val="000000"/>
            </a:lnRef>
            <a:fillRef idx="3">
              <a:srgbClr val="000000"/>
            </a:fillRef>
            <a:effectRef idx="2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0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endParaRPr>
            </a:p>
          </p:txBody>
        </p:sp>
        <p:pic>
          <p:nvPicPr>
            <p:cNvPr id="26" name="Graphic 66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8352847" y="5302239"/>
              <a:ext cx="1514438" cy="496800"/>
            </a:xfrm>
            <a:prstGeom prst="rect">
              <a:avLst/>
            </a:prstGeom>
          </p:spPr>
        </p:pic>
      </p:grpSp>
      <p:grpSp>
        <p:nvGrpSpPr>
          <p:cNvPr id="27" name="Group 67"/>
          <p:cNvGrpSpPr/>
          <p:nvPr/>
        </p:nvGrpSpPr>
        <p:grpSpPr bwMode="auto">
          <a:xfrm>
            <a:off x="4624619" y="2225588"/>
            <a:ext cx="2942762" cy="2942762"/>
            <a:chOff x="947766" y="2283955"/>
            <a:chExt cx="2942762" cy="2942762"/>
          </a:xfrm>
        </p:grpSpPr>
        <p:sp>
          <p:nvSpPr>
            <p:cNvPr id="28" name="Oval 97"/>
            <p:cNvSpPr/>
            <p:nvPr/>
          </p:nvSpPr>
          <p:spPr bwMode="auto">
            <a:xfrm>
              <a:off x="947766" y="2283955"/>
              <a:ext cx="2942762" cy="2942762"/>
            </a:xfrm>
            <a:prstGeom prst="ellipse">
              <a:avLst/>
            </a:prstGeom>
            <a:noFill/>
            <a:ln w="63500">
              <a:gradFill>
                <a:gsLst>
                  <a:gs pos="0">
                    <a:srgbClr val="BE63F0"/>
                  </a:gs>
                  <a:gs pos="75000">
                    <a:schemeClr val="accent1"/>
                  </a:gs>
                </a:gsLst>
                <a:lin ang="0" scaled="1"/>
              </a:gradFill>
            </a:ln>
            <a:effectLst/>
          </p:spPr>
          <p:style>
            <a:lnRef idx="0">
              <a:srgbClr val="000000"/>
            </a:lnRef>
            <a:fillRef idx="3">
              <a:srgbClr val="000000"/>
            </a:fillRef>
            <a:effectRef idx="2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0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endParaRPr>
            </a:p>
          </p:txBody>
        </p:sp>
        <p:pic>
          <p:nvPicPr>
            <p:cNvPr id="29" name="Graphic 69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1492877" y="2770591"/>
              <a:ext cx="1852541" cy="1866060"/>
            </a:xfrm>
            <a:prstGeom prst="rect">
              <a:avLst/>
            </a:prstGeom>
          </p:spPr>
        </p:pic>
      </p:grpSp>
      <p:sp>
        <p:nvSpPr>
          <p:cNvPr id="31" name="Прямоугольник 84"/>
          <p:cNvSpPr/>
          <p:nvPr/>
        </p:nvSpPr>
        <p:spPr bwMode="auto">
          <a:xfrm>
            <a:off x="1641120" y="4077235"/>
            <a:ext cx="137299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0" i="0" u="none" strike="noStrike" cap="none" spc="0">
                <a:ln>
                  <a:noFill/>
                </a:ln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Kaspersky Sans Display"/>
                <a:ea typeface="Arial"/>
                <a:cs typeface="Arial"/>
              </a:rPr>
              <a:t>Active Directory</a:t>
            </a:r>
            <a:endParaRPr/>
          </a:p>
        </p:txBody>
      </p:sp>
      <p:sp>
        <p:nvSpPr>
          <p:cNvPr id="32" name="Rectangle: Rounded Corners 157"/>
          <p:cNvSpPr/>
          <p:nvPr/>
        </p:nvSpPr>
        <p:spPr bwMode="auto">
          <a:xfrm>
            <a:off x="861210" y="3804562"/>
            <a:ext cx="2393838" cy="81047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600" b="0" i="0" u="none" strike="noStrike" cap="none" spc="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noFill/>
              <a:latin typeface="Kaspersky Sans Display"/>
              <a:ea typeface="Arial"/>
              <a:cs typeface="Arial"/>
            </a:endParaRPr>
          </a:p>
        </p:txBody>
      </p:sp>
      <p:grpSp>
        <p:nvGrpSpPr>
          <p:cNvPr id="33" name="Group 75"/>
          <p:cNvGrpSpPr/>
          <p:nvPr/>
        </p:nvGrpSpPr>
        <p:grpSpPr bwMode="auto">
          <a:xfrm>
            <a:off x="861210" y="2778902"/>
            <a:ext cx="2393838" cy="810474"/>
            <a:chOff x="861210" y="2882256"/>
            <a:chExt cx="2393838" cy="810474"/>
          </a:xfrm>
        </p:grpSpPr>
        <p:sp>
          <p:nvSpPr>
            <p:cNvPr id="34" name="Прямоугольник 84"/>
            <p:cNvSpPr/>
            <p:nvPr/>
          </p:nvSpPr>
          <p:spPr bwMode="auto">
            <a:xfrm>
              <a:off x="1641120" y="3074138"/>
              <a:ext cx="1372996" cy="377026"/>
            </a:xfrm>
            <a:prstGeom prst="rect">
              <a:avLst/>
            </a:prstGeom>
            <a:grpFill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400" b="0" i="0" u="none" strike="noStrike" cap="none" spc="0">
                  <a:ln>
                    <a:noFill/>
                  </a:ln>
                  <a:solidFill>
                    <a:srgbClr val="FFFFFF"/>
                  </a:solidFill>
                  <a:highlight>
                    <a:srgbClr val="000000">
                      <a:alpha val="0"/>
                    </a:srgbClr>
                  </a:highlight>
                  <a:latin typeface="Kaspersky Sans Display"/>
                  <a:ea typeface="Arial"/>
                  <a:cs typeface="Arial"/>
                </a:rPr>
                <a:t>3rd party</a:t>
              </a:r>
              <a:endParaRPr lang="ru-RU" sz="1600" b="0" i="0" u="none" strike="noStrike" cap="none" spc="0">
                <a:ln>
                  <a:noFill/>
                </a:ln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Kaspersky Sans Display"/>
                <a:ea typeface="Arial"/>
                <a:cs typeface="Arial"/>
              </a:endParaRPr>
            </a:p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050" b="0" i="0" u="none" strike="noStrike" cap="none" spc="0">
                  <a:ln>
                    <a:noFill/>
                  </a:ln>
                  <a:solidFill>
                    <a:srgbClr val="FFFFFF"/>
                  </a:solidFill>
                  <a:highlight>
                    <a:srgbClr val="000000">
                      <a:alpha val="0"/>
                    </a:srgbClr>
                  </a:highlight>
                  <a:latin typeface="Kaspersky Sans Display"/>
                  <a:ea typeface="Arial"/>
                  <a:cs typeface="Arial"/>
                </a:rPr>
                <a:t>Сторонние события</a:t>
              </a:r>
              <a:endParaRPr/>
            </a:p>
          </p:txBody>
        </p:sp>
        <p:pic>
          <p:nvPicPr>
            <p:cNvPr id="35" name="Graphic 77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1123266" y="3077851"/>
              <a:ext cx="404696" cy="380890"/>
            </a:xfrm>
            <a:prstGeom prst="rect">
              <a:avLst/>
            </a:prstGeom>
            <a:effectLst/>
          </p:spPr>
        </p:pic>
        <p:sp>
          <p:nvSpPr>
            <p:cNvPr id="36" name="Rectangle: Rounded Corners 157"/>
            <p:cNvSpPr/>
            <p:nvPr/>
          </p:nvSpPr>
          <p:spPr bwMode="auto">
            <a:xfrm>
              <a:off x="861210" y="2882256"/>
              <a:ext cx="2393838" cy="810474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600" b="0" i="0" u="none" strike="noStrike" cap="none" spc="0">
                <a:ln>
                  <a:gradFill>
                    <a:gsLst>
                      <a:gs pos="0">
                        <a:srgbClr val="00A88E">
                          <a:lumMod val="5000"/>
                          <a:lumOff val="95000"/>
                        </a:srgbClr>
                      </a:gs>
                      <a:gs pos="74000">
                        <a:srgbClr val="00A88E">
                          <a:lumMod val="45000"/>
                          <a:lumOff val="55000"/>
                        </a:srgbClr>
                      </a:gs>
                      <a:gs pos="83000">
                        <a:srgbClr val="00A88E">
                          <a:lumMod val="45000"/>
                          <a:lumOff val="55000"/>
                        </a:srgbClr>
                      </a:gs>
                      <a:gs pos="100000">
                        <a:srgbClr val="00A88E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</a:ln>
                <a:noFill/>
                <a:latin typeface="Kaspersky Sans Display"/>
                <a:ea typeface="Arial"/>
                <a:cs typeface="Arial"/>
              </a:endParaRPr>
            </a:p>
          </p:txBody>
        </p:sp>
      </p:grpSp>
      <p:pic>
        <p:nvPicPr>
          <p:cNvPr id="37" name="Graphic 7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106784" y="3991747"/>
            <a:ext cx="435618" cy="405917"/>
          </a:xfrm>
          <a:prstGeom prst="rect">
            <a:avLst/>
          </a:prstGeom>
        </p:spPr>
      </p:pic>
      <p:sp>
        <p:nvSpPr>
          <p:cNvPr id="30" name="Текст 4"/>
          <p:cNvSpPr txBox="1"/>
          <p:nvPr/>
        </p:nvSpPr>
        <p:spPr bwMode="auto">
          <a:xfrm>
            <a:off x="279700" y="146254"/>
            <a:ext cx="10337556" cy="720545"/>
          </a:xfrm>
          <a:prstGeom prst="rect">
            <a:avLst/>
          </a:prstGeom>
          <a:noFill/>
        </p:spPr>
        <p:txBody>
          <a:bodyPr/>
          <a:lstStyle>
            <a:lvl1pPr marL="0" indent="0" algn="l" defTabSz="914400">
              <a:spcBef>
                <a:spcPts val="0"/>
              </a:spcBef>
              <a:buFontTx/>
              <a:buBlip>
                <a:blip r:embed="rId8"/>
              </a:buBlip>
              <a:defRPr sz="1500">
                <a:solidFill>
                  <a:schemeClr val="bg1"/>
                </a:solidFill>
                <a:latin typeface="Kaspersky Sans"/>
                <a:ea typeface="+mn-ea"/>
                <a:cs typeface="+mn-cs"/>
              </a:defRPr>
            </a:lvl1pPr>
            <a:lvl2pPr marL="0" indent="0" algn="l" defTabSz="914400">
              <a:spcBef>
                <a:spcPts val="0"/>
              </a:spcBef>
              <a:buFont typeface="Arial"/>
              <a:buNone/>
              <a:defRPr sz="1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>
              <a:spcBef>
                <a:spcPts val="0"/>
              </a:spcBef>
              <a:buFont typeface="Arial"/>
              <a:buNone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>
              <a:spcBef>
                <a:spcPts val="0"/>
              </a:spcBef>
              <a:buFont typeface="Arial"/>
              <a:buNone/>
              <a:defRPr sz="1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>
              <a:spcBef>
                <a:spcPts val="0"/>
              </a:spcBef>
              <a:buFont typeface="Arial"/>
              <a:buNone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8"/>
              </a:buBlip>
              <a:defRPr/>
            </a:pPr>
            <a:br>
              <a:rPr lang="en-US" sz="20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Kaspersky Sans Display Semibold"/>
                <a:ea typeface="Arial"/>
                <a:cs typeface="Arial"/>
              </a:rPr>
            </a:br>
            <a:r>
              <a:rPr lang="ru-RU" sz="20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Kaspersky Sans Display Semibold"/>
                <a:ea typeface="Arial"/>
                <a:cs typeface="Arial"/>
              </a:rPr>
              <a:t>Автоматизированное реагирование на инциденты KES/KEDR </a:t>
            </a:r>
            <a:r>
              <a:rPr lang="ru-RU" sz="2000" b="0" i="0" u="none" strike="noStrike" cap="none" spc="0" dirty="0" err="1">
                <a:ln>
                  <a:noFill/>
                </a:ln>
                <a:solidFill>
                  <a:srgbClr val="FFFFFF"/>
                </a:solidFill>
                <a:latin typeface="Kaspersky Sans Display Semibold"/>
                <a:ea typeface="Arial"/>
                <a:cs typeface="Arial"/>
              </a:rPr>
              <a:t>Expert</a:t>
            </a:r>
            <a:endParaRPr lang="en-US" sz="2000" b="0" i="0" u="none" strike="noStrike" cap="none" spc="0" dirty="0">
              <a:ln>
                <a:noFill/>
              </a:ln>
              <a:solidFill>
                <a:srgbClr val="FFFFFF"/>
              </a:solidFill>
              <a:latin typeface="Kaspersky Sans Display Semibold"/>
              <a:ea typeface="Arial"/>
              <a:cs typeface="Arial"/>
            </a:endParaRPr>
          </a:p>
        </p:txBody>
      </p:sp>
      <p:sp>
        <p:nvSpPr>
          <p:cNvPr id="39" name="Shape 1647"/>
          <p:cNvSpPr/>
          <p:nvPr/>
        </p:nvSpPr>
        <p:spPr bwMode="auto">
          <a:xfrm>
            <a:off x="875217" y="1457022"/>
            <a:ext cx="3557503" cy="706432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0" tIns="36000" rIns="0" bIns="54000" numCol="1" anchor="t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Lato Light"/>
                <a:ea typeface="Lato Light"/>
                <a:cs typeface="Lato Light"/>
              </a:defRPr>
            </a:lvl1pPr>
          </a:lstStyle>
          <a:p>
            <a:pPr marL="0" marR="0" lvl="0" indent="0" algn="l" defTabSz="41275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Tx/>
              <a:buSzTx/>
              <a:buFontTx/>
              <a:buNone/>
              <a:defRPr/>
            </a:pPr>
            <a:r>
              <a:rPr lang="ru-RU" sz="4000" b="0" i="0" u="none" strike="noStrike" cap="none" spc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23D1AE"/>
                    </a:gs>
                  </a:gsLst>
                  <a:lin ang="0" scaled="1"/>
                </a:gradFill>
                <a:latin typeface="Kaspersky Sans Display"/>
                <a:ea typeface="Arial"/>
                <a:cs typeface="Arial"/>
              </a:rPr>
              <a:t>Реагирование</a:t>
            </a:r>
            <a:endParaRPr lang="ru-RU" sz="2000" b="0" i="0" u="none" strike="noStrike" cap="none" spc="0">
              <a:ln>
                <a:noFill/>
              </a:ln>
              <a:solidFill>
                <a:srgbClr val="FFFFFF"/>
              </a:solidFill>
              <a:latin typeface="Kaspersky Sans Display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67022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4"/>
          <p:cNvSpPr txBox="1"/>
          <p:nvPr/>
        </p:nvSpPr>
        <p:spPr bwMode="auto">
          <a:xfrm>
            <a:off x="279700" y="146254"/>
            <a:ext cx="10337556" cy="720545"/>
          </a:xfrm>
          <a:prstGeom prst="rect">
            <a:avLst/>
          </a:prstGeom>
          <a:noFill/>
        </p:spPr>
        <p:txBody>
          <a:bodyPr/>
          <a:lstStyle>
            <a:lvl1pPr marL="0" indent="0" algn="l" defTabSz="914400">
              <a:spcBef>
                <a:spcPts val="0"/>
              </a:spcBef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/>
                <a:ea typeface="+mn-ea"/>
                <a:cs typeface="+mn-cs"/>
              </a:defRPr>
            </a:lvl1pPr>
            <a:lvl2pPr marL="0" indent="0" algn="l" defTabSz="914400">
              <a:spcBef>
                <a:spcPts val="0"/>
              </a:spcBef>
              <a:buFont typeface="Arial"/>
              <a:buNone/>
              <a:defRPr sz="1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>
              <a:spcBef>
                <a:spcPts val="0"/>
              </a:spcBef>
              <a:buFont typeface="Arial"/>
              <a:buNone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>
              <a:spcBef>
                <a:spcPts val="0"/>
              </a:spcBef>
              <a:buFont typeface="Arial"/>
              <a:buNone/>
              <a:defRPr sz="1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>
              <a:spcBef>
                <a:spcPts val="0"/>
              </a:spcBef>
              <a:buFont typeface="Arial"/>
              <a:buNone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defRPr/>
            </a:pPr>
            <a:br>
              <a:rPr lang="en-US" sz="20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 Semibold"/>
                <a:ea typeface="Arial"/>
                <a:cs typeface="Arial"/>
              </a:rPr>
            </a:br>
            <a:r>
              <a:rPr lang="ru-RU" sz="20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 Semibold"/>
                <a:ea typeface="Arial"/>
                <a:cs typeface="Arial"/>
              </a:rPr>
              <a:t>Пример 7. Скрипты для автоматического реагирования</a:t>
            </a:r>
            <a:endParaRPr lang="en-US" sz="2000" b="0" i="0" u="none" strike="noStrike" cap="none" spc="0">
              <a:ln>
                <a:noFill/>
              </a:ln>
              <a:solidFill>
                <a:srgbClr val="FFFFFF"/>
              </a:solidFill>
              <a:latin typeface="Kaspersky Sans Display Semibold"/>
              <a:ea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954736" y="4804078"/>
            <a:ext cx="2733600" cy="1168097"/>
          </a:xfrm>
          <a:prstGeom prst="rect">
            <a:avLst/>
          </a:prstGeom>
          <a:noFill/>
        </p:spPr>
        <p:txBody>
          <a:bodyPr wrap="square" lIns="0" tIns="36000" rIns="0" bIns="54000" rtlCol="0" anchor="t">
            <a:spAutoFit/>
          </a:bodyPr>
          <a:lstStyle/>
          <a:p>
            <a:pPr marL="0" marR="0" lvl="0" indent="0" algn="l" defTabSz="412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en-US" sz="2400" b="0" i="0" u="none" strike="noStrike" cap="none" spc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23D1AE"/>
                    </a:gs>
                  </a:gsLst>
                  <a:lin ang="0" scaled="1"/>
                </a:gradFill>
                <a:latin typeface="Kaspersky Sans Display"/>
                <a:ea typeface="Arial"/>
                <a:cs typeface="Arial"/>
              </a:rPr>
              <a:t>UserGate Response</a:t>
            </a:r>
            <a:endParaRPr lang="ru-RU" sz="2400" b="0" i="0" u="none" strike="noStrike" cap="none" spc="0">
              <a:ln>
                <a:noFill/>
              </a:ln>
              <a:gradFill>
                <a:gsLst>
                  <a:gs pos="0">
                    <a:srgbClr val="BE63F0"/>
                  </a:gs>
                  <a:gs pos="75000">
                    <a:srgbClr val="23D1AE"/>
                  </a:gs>
                </a:gsLst>
                <a:lin ang="0" scaled="1"/>
              </a:gradFill>
              <a:latin typeface="Kaspersky Sans Display"/>
              <a:ea typeface="Arial"/>
              <a:cs typeface="Arial"/>
            </a:endParaRPr>
          </a:p>
          <a:p>
            <a:pPr marL="216000" marR="0" lvl="0" indent="-216000" algn="l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Блокировка по IP</a:t>
            </a:r>
            <a:endParaRPr/>
          </a:p>
          <a:p>
            <a:pPr marL="216000" marR="0" lvl="0" indent="-216000" algn="l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Блокировка по URL</a:t>
            </a:r>
            <a:endParaRPr/>
          </a:p>
          <a:p>
            <a:pPr marL="216000" marR="0" lvl="0" indent="-216000" algn="l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Блокировка по Домену</a:t>
            </a:r>
            <a:endParaRPr/>
          </a:p>
        </p:txBody>
      </p:sp>
      <p:sp>
        <p:nvSpPr>
          <p:cNvPr id="12" name="TextBox 11"/>
          <p:cNvSpPr txBox="1"/>
          <p:nvPr/>
        </p:nvSpPr>
        <p:spPr bwMode="auto">
          <a:xfrm>
            <a:off x="5690026" y="1398088"/>
            <a:ext cx="2958458" cy="1537429"/>
          </a:xfrm>
          <a:prstGeom prst="rect">
            <a:avLst/>
          </a:prstGeom>
          <a:noFill/>
        </p:spPr>
        <p:txBody>
          <a:bodyPr wrap="square" lIns="0" tIns="36000" rIns="0" bIns="54000" rtlCol="0" anchor="t">
            <a:spAutoFit/>
          </a:bodyPr>
          <a:lstStyle/>
          <a:p>
            <a:pPr marL="0" marR="0" lvl="0" indent="0" algn="l" defTabSz="412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en-US" sz="2400" b="0" i="0" u="none" strike="noStrike" cap="none" spc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23D1AE"/>
                    </a:gs>
                  </a:gsLst>
                  <a:lin ang="0" scaled="1"/>
                </a:gradFill>
                <a:latin typeface="Kaspersky Sans Display"/>
                <a:ea typeface="Arial"/>
                <a:cs typeface="Arial"/>
              </a:rPr>
              <a:t>AD Response</a:t>
            </a:r>
            <a:endParaRPr lang="ru-RU" sz="2400" b="0" i="0" u="none" strike="noStrike" cap="none" spc="0">
              <a:ln>
                <a:noFill/>
              </a:ln>
              <a:solidFill>
                <a:schemeClr val="bg1"/>
              </a:solidFill>
              <a:latin typeface="Kaspersky Sans Display"/>
              <a:ea typeface="Arial"/>
              <a:cs typeface="Arial"/>
            </a:endParaRPr>
          </a:p>
          <a:p>
            <a:pPr marL="216000" marR="0" lvl="0" indent="-216000" algn="l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Блокировка УЗ и разблокировка</a:t>
            </a:r>
            <a:endParaRPr/>
          </a:p>
          <a:p>
            <a:pPr marL="216000" marR="0" lvl="0" indent="-216000" algn="l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Выход пользователя из активных сессий</a:t>
            </a:r>
            <a:endParaRPr/>
          </a:p>
          <a:p>
            <a:pPr marL="216000" marR="0" lvl="0" indent="-216000" algn="l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Добавление УЗ в группу</a:t>
            </a:r>
            <a:br>
              <a:rPr lang="ru-RU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</a:br>
            <a:r>
              <a:rPr lang="ru-RU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и исключение из группы</a:t>
            </a:r>
            <a:endParaRPr/>
          </a:p>
        </p:txBody>
      </p:sp>
      <p:sp>
        <p:nvSpPr>
          <p:cNvPr id="14" name="TextBox 13"/>
          <p:cNvSpPr txBox="1"/>
          <p:nvPr/>
        </p:nvSpPr>
        <p:spPr bwMode="auto">
          <a:xfrm>
            <a:off x="874714" y="1395413"/>
            <a:ext cx="4148033" cy="1537429"/>
          </a:xfrm>
          <a:prstGeom prst="rect">
            <a:avLst/>
          </a:prstGeom>
          <a:noFill/>
        </p:spPr>
        <p:txBody>
          <a:bodyPr wrap="square" lIns="0" tIns="36000" rIns="0" bIns="54000" rtlCol="0" anchor="t">
            <a:spAutoFit/>
          </a:bodyPr>
          <a:lstStyle/>
          <a:p>
            <a:pPr marL="0" marR="0" lvl="0" indent="0" algn="l" defTabSz="412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en-US" sz="2400" b="0" i="0" u="none" strike="noStrike" cap="none" spc="0" dirty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23D1AE"/>
                    </a:gs>
                  </a:gsLst>
                  <a:lin ang="0" scaled="1"/>
                </a:gradFill>
                <a:latin typeface="Kaspersky Sans Display"/>
                <a:ea typeface="Arial"/>
                <a:cs typeface="Arial"/>
              </a:rPr>
              <a:t>KEDR Response</a:t>
            </a:r>
            <a:endParaRPr lang="ru-RU" sz="2400" b="0" i="0" u="none" strike="noStrike" cap="none" spc="0" dirty="0">
              <a:ln>
                <a:noFill/>
              </a:ln>
              <a:solidFill>
                <a:schemeClr val="bg1"/>
              </a:solidFill>
              <a:latin typeface="Kaspersky Sans Display"/>
              <a:ea typeface="Arial"/>
              <a:cs typeface="Arial"/>
            </a:endParaRPr>
          </a:p>
          <a:p>
            <a:pPr marL="216000" marR="0" lvl="0" indent="-216000" algn="l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2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Изоляция хоста и снятие с изоляции</a:t>
            </a:r>
            <a:endParaRPr dirty="0"/>
          </a:p>
          <a:p>
            <a:pPr marL="216000" marR="0" lvl="0" indent="-216000" algn="l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2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Блокировка </a:t>
            </a:r>
            <a:r>
              <a:rPr lang="ru-RU" sz="1200" b="0" i="0" u="none" strike="noStrike" cap="none" spc="0" dirty="0" err="1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хеша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 по md5 и sha256 на хосте</a:t>
            </a:r>
            <a:endParaRPr dirty="0"/>
          </a:p>
          <a:p>
            <a:pPr marL="216000" marR="0" lvl="0" indent="-216000" algn="l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2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Запуск исполняемого файла на хосте</a:t>
            </a:r>
            <a:br>
              <a:rPr lang="en-US" sz="12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</a:br>
            <a:r>
              <a:rPr lang="ru-RU" sz="12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по полному пути</a:t>
            </a:r>
            <a:endParaRPr dirty="0"/>
          </a:p>
          <a:p>
            <a:pPr marL="216000" marR="0" lvl="0" indent="-216000" algn="l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2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Логирование реагирования в системном журнале</a:t>
            </a:r>
            <a:endParaRPr dirty="0"/>
          </a:p>
        </p:txBody>
      </p:sp>
      <p:sp>
        <p:nvSpPr>
          <p:cNvPr id="15" name="TextBox 14"/>
          <p:cNvSpPr txBox="1"/>
          <p:nvPr/>
        </p:nvSpPr>
        <p:spPr bwMode="auto">
          <a:xfrm>
            <a:off x="9615975" y="3360381"/>
            <a:ext cx="1688613" cy="1168097"/>
          </a:xfrm>
          <a:prstGeom prst="rect">
            <a:avLst/>
          </a:prstGeom>
          <a:noFill/>
        </p:spPr>
        <p:txBody>
          <a:bodyPr wrap="square" lIns="0" tIns="36000" rIns="0" bIns="54000" rtlCol="0" anchor="t">
            <a:spAutoFit/>
          </a:bodyPr>
          <a:lstStyle/>
          <a:p>
            <a:pPr marL="0" marR="0" lvl="0" indent="0" algn="l" defTabSz="412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en-US" sz="2400" b="0" i="0" u="none" strike="noStrike" cap="none" spc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23D1AE"/>
                    </a:gs>
                  </a:gsLst>
                  <a:lin ang="0" scaled="1"/>
                </a:gradFill>
                <a:latin typeface="Kaspersky Sans Display"/>
                <a:ea typeface="Arial"/>
                <a:cs typeface="Arial"/>
              </a:rPr>
              <a:t>KSMG</a:t>
            </a:r>
            <a:endParaRPr lang="ru-RU" sz="2400" b="0" i="0" u="none" strike="noStrike" cap="none" spc="0">
              <a:ln>
                <a:noFill/>
              </a:ln>
              <a:gradFill>
                <a:gsLst>
                  <a:gs pos="0">
                    <a:srgbClr val="BE63F0"/>
                  </a:gs>
                  <a:gs pos="75000">
                    <a:srgbClr val="23D1AE"/>
                  </a:gs>
                </a:gsLst>
                <a:lin ang="0" scaled="1"/>
              </a:gradFill>
              <a:latin typeface="Kaspersky Sans Display"/>
              <a:ea typeface="Arial"/>
              <a:cs typeface="Arial"/>
            </a:endParaRPr>
          </a:p>
          <a:p>
            <a:pPr marL="216000" marR="0" lvl="0" indent="-216000" algn="l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Блокировка по </a:t>
            </a:r>
            <a:r>
              <a:rPr lang="en-US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email-</a:t>
            </a:r>
            <a:r>
              <a:rPr lang="ru-RU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адресу</a:t>
            </a:r>
            <a:endParaRPr lang="en-US" sz="1200" b="0" i="0" u="none" strike="noStrike" cap="none" spc="0">
              <a:ln>
                <a:noFill/>
              </a:ln>
              <a:solidFill>
                <a:srgbClr val="FFFFFF"/>
              </a:solidFill>
              <a:latin typeface="Kaspersky Sans Display"/>
              <a:ea typeface="Arial"/>
              <a:cs typeface="Arial"/>
            </a:endParaRPr>
          </a:p>
          <a:p>
            <a:pPr marL="216000" marR="0" lvl="0" indent="-216000" algn="l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Блокировка по IP</a:t>
            </a:r>
            <a:endParaRPr/>
          </a:p>
        </p:txBody>
      </p:sp>
      <p:sp>
        <p:nvSpPr>
          <p:cNvPr id="16" name="TextBox 15"/>
          <p:cNvSpPr txBox="1"/>
          <p:nvPr/>
        </p:nvSpPr>
        <p:spPr bwMode="auto">
          <a:xfrm>
            <a:off x="5690026" y="4804078"/>
            <a:ext cx="2301203" cy="1168097"/>
          </a:xfrm>
          <a:prstGeom prst="rect">
            <a:avLst/>
          </a:prstGeom>
          <a:noFill/>
        </p:spPr>
        <p:txBody>
          <a:bodyPr wrap="square" lIns="0" tIns="36000" rIns="0" bIns="54000" rtlCol="0" anchor="t">
            <a:spAutoFit/>
          </a:bodyPr>
          <a:lstStyle/>
          <a:p>
            <a:pPr marL="0" marR="0" lvl="0" indent="0" algn="l" defTabSz="412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en-US" sz="2400" b="0" i="0" u="none" strike="noStrike" cap="none" spc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23D1AE"/>
                    </a:gs>
                  </a:gsLst>
                  <a:lin ang="0" scaled="1"/>
                </a:gradFill>
                <a:latin typeface="Kaspersky Sans Display"/>
                <a:ea typeface="Arial"/>
                <a:cs typeface="Arial"/>
              </a:rPr>
              <a:t>KWTS</a:t>
            </a:r>
            <a:endParaRPr lang="ru-RU" sz="2400" b="0" i="0" u="none" strike="noStrike" cap="none" spc="0">
              <a:ln>
                <a:noFill/>
              </a:ln>
              <a:gradFill>
                <a:gsLst>
                  <a:gs pos="0">
                    <a:srgbClr val="BE63F0"/>
                  </a:gs>
                  <a:gs pos="75000">
                    <a:srgbClr val="23D1AE"/>
                  </a:gs>
                </a:gsLst>
                <a:lin ang="0" scaled="1"/>
              </a:gradFill>
              <a:latin typeface="Kaspersky Sans Display"/>
              <a:ea typeface="Arial"/>
              <a:cs typeface="Arial"/>
            </a:endParaRPr>
          </a:p>
          <a:p>
            <a:pPr marL="216000" marR="0" lvl="0" indent="-216000" algn="l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Блокировка по IP</a:t>
            </a:r>
            <a:endParaRPr/>
          </a:p>
          <a:p>
            <a:pPr marL="216000" marR="0" lvl="0" indent="-216000" algn="l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Блокировка по URL</a:t>
            </a:r>
            <a:endParaRPr/>
          </a:p>
          <a:p>
            <a:pPr marL="216000" marR="0" lvl="0" indent="-216000" algn="l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Блокировка по Домену</a:t>
            </a:r>
            <a:endParaRPr/>
          </a:p>
        </p:txBody>
      </p:sp>
      <p:sp>
        <p:nvSpPr>
          <p:cNvPr id="17" name="TextBox 16"/>
          <p:cNvSpPr txBox="1"/>
          <p:nvPr/>
        </p:nvSpPr>
        <p:spPr bwMode="auto">
          <a:xfrm>
            <a:off x="874713" y="3390432"/>
            <a:ext cx="4148033" cy="983431"/>
          </a:xfrm>
          <a:prstGeom prst="rect">
            <a:avLst/>
          </a:prstGeom>
          <a:noFill/>
        </p:spPr>
        <p:txBody>
          <a:bodyPr wrap="square" lIns="0" tIns="36000" rIns="0" bIns="54000" rtlCol="0" anchor="t">
            <a:spAutoFit/>
          </a:bodyPr>
          <a:lstStyle/>
          <a:p>
            <a:pPr marL="0" marR="0" lvl="0" indent="0" algn="l" defTabSz="412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en-US" sz="2400" b="0" i="0" u="none" strike="noStrike" cap="none" spc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23D1AE"/>
                    </a:gs>
                  </a:gsLst>
                  <a:lin ang="0" scaled="1"/>
                </a:gradFill>
                <a:latin typeface="Kaspersky Sans Display"/>
                <a:ea typeface="Arial"/>
                <a:cs typeface="Arial"/>
              </a:rPr>
              <a:t>KASAP Response</a:t>
            </a:r>
            <a:endParaRPr lang="ru-RU" sz="2400" b="0" i="0" u="none" strike="noStrike" cap="none" spc="0">
              <a:ln>
                <a:noFill/>
              </a:ln>
              <a:solidFill>
                <a:schemeClr val="bg1"/>
              </a:solidFill>
              <a:latin typeface="Kaspersky Sans Display"/>
              <a:ea typeface="Arial"/>
              <a:cs typeface="Arial"/>
            </a:endParaRPr>
          </a:p>
          <a:p>
            <a:pPr marL="216000" marR="0" lvl="0" indent="-216000" algn="l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Добавление пользователя в группу, где будет назначено обучение</a:t>
            </a:r>
            <a:endParaRPr/>
          </a:p>
        </p:txBody>
      </p:sp>
      <p:sp>
        <p:nvSpPr>
          <p:cNvPr id="18" name="TextBox 17"/>
          <p:cNvSpPr txBox="1"/>
          <p:nvPr/>
        </p:nvSpPr>
        <p:spPr bwMode="auto">
          <a:xfrm>
            <a:off x="5690026" y="3360381"/>
            <a:ext cx="3014359" cy="983431"/>
          </a:xfrm>
          <a:prstGeom prst="rect">
            <a:avLst/>
          </a:prstGeom>
          <a:noFill/>
        </p:spPr>
        <p:txBody>
          <a:bodyPr wrap="square" lIns="0" tIns="36000" rIns="0" bIns="54000" rtlCol="0" anchor="t">
            <a:spAutoFit/>
          </a:bodyPr>
          <a:lstStyle/>
          <a:p>
            <a:pPr marL="0" marR="0" lvl="0" indent="0" algn="l" defTabSz="412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en-US" sz="2400" b="0" i="0" u="none" strike="noStrike" cap="none" spc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23D1AE"/>
                    </a:gs>
                  </a:gsLst>
                  <a:lin ang="0" scaled="1"/>
                </a:gradFill>
                <a:latin typeface="Kaspersky Sans Display"/>
                <a:ea typeface="Arial"/>
                <a:cs typeface="Arial"/>
              </a:rPr>
              <a:t>KES </a:t>
            </a:r>
            <a:r>
              <a:rPr lang="ru-RU" sz="2400" b="0" i="0" u="none" strike="noStrike" cap="none" spc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23D1AE"/>
                    </a:gs>
                  </a:gsLst>
                  <a:lin ang="0" scaled="1"/>
                </a:gradFill>
                <a:latin typeface="Kaspersky Sans Display"/>
                <a:ea typeface="Arial"/>
                <a:cs typeface="Arial"/>
              </a:rPr>
              <a:t>и </a:t>
            </a:r>
            <a:r>
              <a:rPr lang="en-US" sz="2400" b="0" i="0" u="none" strike="noStrike" cap="none" spc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23D1AE"/>
                    </a:gs>
                  </a:gsLst>
                  <a:lin ang="0" scaled="1"/>
                </a:gradFill>
                <a:latin typeface="Kaspersky Sans Display"/>
                <a:ea typeface="Arial"/>
                <a:cs typeface="Arial"/>
              </a:rPr>
              <a:t>KESL Response</a:t>
            </a:r>
            <a:endParaRPr lang="ru-RU" sz="2400" b="0" i="0" u="none" strike="noStrike" cap="none" spc="0">
              <a:ln>
                <a:noFill/>
              </a:ln>
              <a:gradFill>
                <a:gsLst>
                  <a:gs pos="0">
                    <a:srgbClr val="BE63F0"/>
                  </a:gs>
                  <a:gs pos="75000">
                    <a:srgbClr val="23D1AE"/>
                  </a:gs>
                </a:gsLst>
                <a:lin ang="0" scaled="1"/>
              </a:gradFill>
              <a:latin typeface="Kaspersky Sans Display"/>
              <a:ea typeface="Arial"/>
              <a:cs typeface="Arial"/>
            </a:endParaRPr>
          </a:p>
          <a:p>
            <a:pPr marL="216000" marR="0" lvl="0" indent="-216000" algn="l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Задачи типа «Обновление</a:t>
            </a:r>
            <a:r>
              <a:rPr lang="ru-RU" sz="1200">
                <a:solidFill>
                  <a:srgbClr val="FFFFFF"/>
                </a:solidFill>
                <a:latin typeface="Kaspersky Sans Display"/>
              </a:rPr>
              <a:t>»</a:t>
            </a:r>
            <a:endParaRPr lang="en-US" sz="1200" b="0" i="0" u="none" strike="noStrike" cap="none" spc="0">
              <a:ln>
                <a:noFill/>
              </a:ln>
              <a:solidFill>
                <a:srgbClr val="FFFFFF"/>
              </a:solidFill>
              <a:latin typeface="Kaspersky Sans Display"/>
              <a:ea typeface="Arial"/>
              <a:cs typeface="Arial"/>
            </a:endParaRPr>
          </a:p>
          <a:p>
            <a:pPr marL="216000" marR="0" lvl="0" indent="-216000" algn="l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Задачи типа «Поиск вирусов»</a:t>
            </a:r>
            <a:endParaRPr/>
          </a:p>
        </p:txBody>
      </p:sp>
      <p:sp>
        <p:nvSpPr>
          <p:cNvPr id="22" name="TextBox 21"/>
          <p:cNvSpPr txBox="1"/>
          <p:nvPr/>
        </p:nvSpPr>
        <p:spPr bwMode="auto">
          <a:xfrm>
            <a:off x="9615975" y="1413456"/>
            <a:ext cx="1688613" cy="1352763"/>
          </a:xfrm>
          <a:prstGeom prst="rect">
            <a:avLst/>
          </a:prstGeom>
          <a:noFill/>
        </p:spPr>
        <p:txBody>
          <a:bodyPr wrap="square" lIns="0" tIns="36000" rIns="0" bIns="54000" rtlCol="0" anchor="t">
            <a:spAutoFit/>
          </a:bodyPr>
          <a:lstStyle/>
          <a:p>
            <a:pPr marL="0" marR="0" lvl="0" indent="0" algn="l" defTabSz="412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en-US" sz="2400" b="0" i="0" u="none" strike="noStrike" cap="none" spc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23D1AE"/>
                    </a:gs>
                  </a:gsLst>
                  <a:lin ang="0" scaled="1"/>
                </a:gradFill>
                <a:latin typeface="Kaspersky Sans Display"/>
                <a:ea typeface="Arial"/>
                <a:cs typeface="Arial"/>
              </a:rPr>
              <a:t>Telegram</a:t>
            </a:r>
            <a:br>
              <a:rPr lang="ru-RU" sz="2400" b="0" i="0" u="none" strike="noStrike" cap="none" spc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23D1AE"/>
                    </a:gs>
                  </a:gsLst>
                  <a:lin ang="0" scaled="1"/>
                </a:gradFill>
                <a:latin typeface="Kaspersky Sans Display"/>
                <a:ea typeface="Arial"/>
                <a:cs typeface="Arial"/>
              </a:rPr>
            </a:br>
            <a:r>
              <a:rPr lang="en-US" sz="2400" b="0" i="0" u="none" strike="noStrike" cap="none" spc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23D1AE"/>
                    </a:gs>
                  </a:gsLst>
                  <a:lin ang="0" scaled="1"/>
                </a:gradFill>
                <a:latin typeface="Kaspersky Sans Display"/>
                <a:ea typeface="Arial"/>
                <a:cs typeface="Arial"/>
              </a:rPr>
              <a:t>Response</a:t>
            </a:r>
            <a:endParaRPr lang="ru-RU" sz="2400" b="0" i="0" u="none" strike="noStrike" cap="none" spc="0">
              <a:ln>
                <a:noFill/>
              </a:ln>
              <a:gradFill>
                <a:gsLst>
                  <a:gs pos="0">
                    <a:srgbClr val="BE63F0"/>
                  </a:gs>
                  <a:gs pos="75000">
                    <a:srgbClr val="23D1AE"/>
                  </a:gs>
                </a:gsLst>
                <a:lin ang="0" scaled="1"/>
              </a:gradFill>
              <a:latin typeface="Kaspersky Sans Display"/>
              <a:ea typeface="Arial"/>
              <a:cs typeface="Arial"/>
            </a:endParaRPr>
          </a:p>
          <a:p>
            <a:pPr marL="0" marR="0" lvl="0" indent="0" algn="l" defTabSz="412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Оповещения об алерте</a:t>
            </a:r>
            <a:br>
              <a:rPr lang="ru-RU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</a:br>
            <a:r>
              <a:rPr lang="ru-RU" sz="1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Kaspersky Sans Display"/>
                <a:ea typeface="Arial"/>
                <a:cs typeface="Arial"/>
              </a:rPr>
              <a:t>в телеграм</a:t>
            </a:r>
          </a:p>
        </p:txBody>
      </p:sp>
      <p:pic>
        <p:nvPicPr>
          <p:cNvPr id="23" name="Graphic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464297" y="4528478"/>
            <a:ext cx="6305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35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20000" decel="2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C 0.00391 3.33333E-6 0.00756 0.00532 0.00756 0.0125 C 0.00756 0.01944 0.00391 0.02569 -3.33333E-6 0.02569 C -0.00442 0.02569 -0.00755 0.01944 -0.00755 0.0125 C -0.00755 0.00532 -0.00442 3.33333E-6 -3.33333E-6 3.33333E-6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70A76516-2B1F-FB0A-1932-B1A629B7B8E0}"/>
              </a:ext>
            </a:extLst>
          </p:cNvPr>
          <p:cNvSpPr txBox="1">
            <a:spLocks/>
          </p:cNvSpPr>
          <p:nvPr/>
        </p:nvSpPr>
        <p:spPr>
          <a:xfrm>
            <a:off x="189198" y="305371"/>
            <a:ext cx="8784391" cy="328586"/>
          </a:xfrm>
          <a:prstGeom prst="rect">
            <a:avLst/>
          </a:prstGeom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Международная экспертиза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C7AA708-E176-4DAB-BFF9-60EECB8F0406}"/>
              </a:ext>
            </a:extLst>
          </p:cNvPr>
          <p:cNvGrpSpPr/>
          <p:nvPr/>
        </p:nvGrpSpPr>
        <p:grpSpPr>
          <a:xfrm>
            <a:off x="810000" y="1304380"/>
            <a:ext cx="10959349" cy="4864632"/>
            <a:chOff x="810000" y="1304380"/>
            <a:chExt cx="10959349" cy="4864632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4333AF0-B8C4-E2B1-DD62-3D8FB2A2C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0000" y="2908314"/>
              <a:ext cx="6578401" cy="3260698"/>
            </a:xfrm>
            <a:prstGeom prst="rect">
              <a:avLst/>
            </a:prstGeom>
          </p:spPr>
        </p:pic>
        <p:grpSp>
          <p:nvGrpSpPr>
            <p:cNvPr id="648" name="Группа 647">
              <a:extLst>
                <a:ext uri="{FF2B5EF4-FFF2-40B4-BE49-F238E27FC236}">
                  <a16:creationId xmlns:a16="http://schemas.microsoft.com/office/drawing/2014/main" id="{FB5F8242-8A0C-1D02-D867-8B67230F13E5}"/>
                </a:ext>
              </a:extLst>
            </p:cNvPr>
            <p:cNvGrpSpPr/>
            <p:nvPr/>
          </p:nvGrpSpPr>
          <p:grpSpPr>
            <a:xfrm>
              <a:off x="3026292" y="3862845"/>
              <a:ext cx="3417452" cy="1571577"/>
              <a:chOff x="3090863" y="3785467"/>
              <a:chExt cx="3305204" cy="1519958"/>
            </a:xfrm>
          </p:grpSpPr>
          <p:sp>
            <p:nvSpPr>
              <p:cNvPr id="649" name="Freeform 5">
                <a:extLst>
                  <a:ext uri="{FF2B5EF4-FFF2-40B4-BE49-F238E27FC236}">
                    <a16:creationId xmlns:a16="http://schemas.microsoft.com/office/drawing/2014/main" id="{1EB4074A-7E8A-B417-D70D-E4B336CEF2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4035544"/>
                <a:ext cx="90488" cy="117475"/>
              </a:xfrm>
              <a:custGeom>
                <a:avLst/>
                <a:gdLst>
                  <a:gd name="T0" fmla="*/ 25 w 25"/>
                  <a:gd name="T1" fmla="*/ 12 h 34"/>
                  <a:gd name="T2" fmla="*/ 12 w 25"/>
                  <a:gd name="T3" fmla="*/ 34 h 34"/>
                  <a:gd name="T4" fmla="*/ 0 w 25"/>
                  <a:gd name="T5" fmla="*/ 12 h 34"/>
                  <a:gd name="T6" fmla="*/ 12 w 25"/>
                  <a:gd name="T7" fmla="*/ 0 h 34"/>
                  <a:gd name="T8" fmla="*/ 25 w 25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25" y="12"/>
                    </a:moveTo>
                    <a:cubicBezTo>
                      <a:pt x="25" y="23"/>
                      <a:pt x="12" y="34"/>
                      <a:pt x="12" y="34"/>
                    </a:cubicBezTo>
                    <a:cubicBezTo>
                      <a:pt x="12" y="34"/>
                      <a:pt x="0" y="23"/>
                      <a:pt x="0" y="12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20" y="0"/>
                      <a:pt x="25" y="6"/>
                      <a:pt x="25" y="1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50" name="Oval 6">
                <a:extLst>
                  <a:ext uri="{FF2B5EF4-FFF2-40B4-BE49-F238E27FC236}">
                    <a16:creationId xmlns:a16="http://schemas.microsoft.com/office/drawing/2014/main" id="{18A7F318-3752-20F9-610F-37A5181F54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3650" y="4055638"/>
                <a:ext cx="46038" cy="468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1" name="Freeform 5">
                <a:extLst>
                  <a:ext uri="{FF2B5EF4-FFF2-40B4-BE49-F238E27FC236}">
                    <a16:creationId xmlns:a16="http://schemas.microsoft.com/office/drawing/2014/main" id="{CF343B83-EB61-CB9A-D0B2-C40A51978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038" y="3785467"/>
                <a:ext cx="90488" cy="117475"/>
              </a:xfrm>
              <a:custGeom>
                <a:avLst/>
                <a:gdLst>
                  <a:gd name="T0" fmla="*/ 25 w 25"/>
                  <a:gd name="T1" fmla="*/ 12 h 34"/>
                  <a:gd name="T2" fmla="*/ 12 w 25"/>
                  <a:gd name="T3" fmla="*/ 34 h 34"/>
                  <a:gd name="T4" fmla="*/ 0 w 25"/>
                  <a:gd name="T5" fmla="*/ 12 h 34"/>
                  <a:gd name="T6" fmla="*/ 12 w 25"/>
                  <a:gd name="T7" fmla="*/ 0 h 34"/>
                  <a:gd name="T8" fmla="*/ 25 w 25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25" y="12"/>
                    </a:moveTo>
                    <a:cubicBezTo>
                      <a:pt x="25" y="23"/>
                      <a:pt x="12" y="34"/>
                      <a:pt x="12" y="34"/>
                    </a:cubicBezTo>
                    <a:cubicBezTo>
                      <a:pt x="12" y="34"/>
                      <a:pt x="0" y="23"/>
                      <a:pt x="0" y="12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20" y="0"/>
                      <a:pt x="25" y="6"/>
                      <a:pt x="25" y="1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52" name="Oval 6">
                <a:extLst>
                  <a:ext uri="{FF2B5EF4-FFF2-40B4-BE49-F238E27FC236}">
                    <a16:creationId xmlns:a16="http://schemas.microsoft.com/office/drawing/2014/main" id="{BEDC20B9-B9C1-5753-1A3B-46433F4F46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5262" y="3805562"/>
                <a:ext cx="46038" cy="4946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3" name="Freeform 5">
                <a:extLst>
                  <a:ext uri="{FF2B5EF4-FFF2-40B4-BE49-F238E27FC236}">
                    <a16:creationId xmlns:a16="http://schemas.microsoft.com/office/drawing/2014/main" id="{6BB8D31E-7197-21DB-9E0C-F8AB640AC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9927" y="3882849"/>
                <a:ext cx="90488" cy="117475"/>
              </a:xfrm>
              <a:custGeom>
                <a:avLst/>
                <a:gdLst>
                  <a:gd name="T0" fmla="*/ 25 w 25"/>
                  <a:gd name="T1" fmla="*/ 12 h 34"/>
                  <a:gd name="T2" fmla="*/ 12 w 25"/>
                  <a:gd name="T3" fmla="*/ 34 h 34"/>
                  <a:gd name="T4" fmla="*/ 0 w 25"/>
                  <a:gd name="T5" fmla="*/ 12 h 34"/>
                  <a:gd name="T6" fmla="*/ 12 w 25"/>
                  <a:gd name="T7" fmla="*/ 0 h 34"/>
                  <a:gd name="T8" fmla="*/ 25 w 25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25" y="12"/>
                    </a:moveTo>
                    <a:cubicBezTo>
                      <a:pt x="25" y="23"/>
                      <a:pt x="12" y="34"/>
                      <a:pt x="12" y="34"/>
                    </a:cubicBezTo>
                    <a:cubicBezTo>
                      <a:pt x="12" y="34"/>
                      <a:pt x="0" y="23"/>
                      <a:pt x="0" y="12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20" y="0"/>
                      <a:pt x="25" y="6"/>
                      <a:pt x="25" y="1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54" name="Oval 6">
                <a:extLst>
                  <a:ext uri="{FF2B5EF4-FFF2-40B4-BE49-F238E27FC236}">
                    <a16:creationId xmlns:a16="http://schemas.microsoft.com/office/drawing/2014/main" id="{E84A169B-27CC-5146-B557-48FC2357D0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2151" y="3902944"/>
                <a:ext cx="46038" cy="4946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5" name="Freeform 5">
                <a:extLst>
                  <a:ext uri="{FF2B5EF4-FFF2-40B4-BE49-F238E27FC236}">
                    <a16:creationId xmlns:a16="http://schemas.microsoft.com/office/drawing/2014/main" id="{D06A0A04-D247-8260-148D-C7B8F97F87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0315" y="3956539"/>
                <a:ext cx="90488" cy="117475"/>
              </a:xfrm>
              <a:custGeom>
                <a:avLst/>
                <a:gdLst>
                  <a:gd name="T0" fmla="*/ 25 w 25"/>
                  <a:gd name="T1" fmla="*/ 12 h 34"/>
                  <a:gd name="T2" fmla="*/ 12 w 25"/>
                  <a:gd name="T3" fmla="*/ 34 h 34"/>
                  <a:gd name="T4" fmla="*/ 0 w 25"/>
                  <a:gd name="T5" fmla="*/ 12 h 34"/>
                  <a:gd name="T6" fmla="*/ 12 w 25"/>
                  <a:gd name="T7" fmla="*/ 0 h 34"/>
                  <a:gd name="T8" fmla="*/ 25 w 25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25" y="12"/>
                    </a:moveTo>
                    <a:cubicBezTo>
                      <a:pt x="25" y="23"/>
                      <a:pt x="12" y="34"/>
                      <a:pt x="12" y="34"/>
                    </a:cubicBezTo>
                    <a:cubicBezTo>
                      <a:pt x="12" y="34"/>
                      <a:pt x="0" y="23"/>
                      <a:pt x="0" y="12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20" y="0"/>
                      <a:pt x="25" y="6"/>
                      <a:pt x="25" y="1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56" name="Oval 6">
                <a:extLst>
                  <a:ext uri="{FF2B5EF4-FFF2-40B4-BE49-F238E27FC236}">
                    <a16:creationId xmlns:a16="http://schemas.microsoft.com/office/drawing/2014/main" id="{6547B183-1588-9949-7631-CE4CE7D06A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2540" y="3976634"/>
                <a:ext cx="46038" cy="4946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9" name="Freeform 5">
                <a:extLst>
                  <a:ext uri="{FF2B5EF4-FFF2-40B4-BE49-F238E27FC236}">
                    <a16:creationId xmlns:a16="http://schemas.microsoft.com/office/drawing/2014/main" id="{4D3AE37A-C699-BC3C-A898-C53523787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2338" y="5140023"/>
                <a:ext cx="90488" cy="117475"/>
              </a:xfrm>
              <a:custGeom>
                <a:avLst/>
                <a:gdLst>
                  <a:gd name="T0" fmla="*/ 25 w 25"/>
                  <a:gd name="T1" fmla="*/ 12 h 34"/>
                  <a:gd name="T2" fmla="*/ 12 w 25"/>
                  <a:gd name="T3" fmla="*/ 34 h 34"/>
                  <a:gd name="T4" fmla="*/ 0 w 25"/>
                  <a:gd name="T5" fmla="*/ 12 h 34"/>
                  <a:gd name="T6" fmla="*/ 12 w 25"/>
                  <a:gd name="T7" fmla="*/ 0 h 34"/>
                  <a:gd name="T8" fmla="*/ 25 w 25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25" y="12"/>
                    </a:moveTo>
                    <a:cubicBezTo>
                      <a:pt x="25" y="23"/>
                      <a:pt x="12" y="34"/>
                      <a:pt x="12" y="34"/>
                    </a:cubicBezTo>
                    <a:cubicBezTo>
                      <a:pt x="12" y="34"/>
                      <a:pt x="0" y="23"/>
                      <a:pt x="0" y="12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20" y="0"/>
                      <a:pt x="25" y="6"/>
                      <a:pt x="25" y="1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60" name="Oval 6">
                <a:extLst>
                  <a:ext uri="{FF2B5EF4-FFF2-40B4-BE49-F238E27FC236}">
                    <a16:creationId xmlns:a16="http://schemas.microsoft.com/office/drawing/2014/main" id="{96A2F481-DB88-626C-6ACA-C76743227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563" y="5160117"/>
                <a:ext cx="46038" cy="4946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1" name="Freeform 5">
                <a:extLst>
                  <a:ext uri="{FF2B5EF4-FFF2-40B4-BE49-F238E27FC236}">
                    <a16:creationId xmlns:a16="http://schemas.microsoft.com/office/drawing/2014/main" id="{55D8B037-D377-339D-2B30-58BEB0D7B1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9912" y="4045105"/>
                <a:ext cx="90488" cy="117475"/>
              </a:xfrm>
              <a:custGeom>
                <a:avLst/>
                <a:gdLst>
                  <a:gd name="T0" fmla="*/ 25 w 25"/>
                  <a:gd name="T1" fmla="*/ 12 h 34"/>
                  <a:gd name="T2" fmla="*/ 12 w 25"/>
                  <a:gd name="T3" fmla="*/ 34 h 34"/>
                  <a:gd name="T4" fmla="*/ 0 w 25"/>
                  <a:gd name="T5" fmla="*/ 12 h 34"/>
                  <a:gd name="T6" fmla="*/ 12 w 25"/>
                  <a:gd name="T7" fmla="*/ 0 h 34"/>
                  <a:gd name="T8" fmla="*/ 25 w 25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25" y="12"/>
                    </a:moveTo>
                    <a:cubicBezTo>
                      <a:pt x="25" y="23"/>
                      <a:pt x="12" y="34"/>
                      <a:pt x="12" y="34"/>
                    </a:cubicBezTo>
                    <a:cubicBezTo>
                      <a:pt x="12" y="34"/>
                      <a:pt x="0" y="23"/>
                      <a:pt x="0" y="12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20" y="0"/>
                      <a:pt x="25" y="6"/>
                      <a:pt x="25" y="1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62" name="Oval 6">
                <a:extLst>
                  <a:ext uri="{FF2B5EF4-FFF2-40B4-BE49-F238E27FC236}">
                    <a16:creationId xmlns:a16="http://schemas.microsoft.com/office/drawing/2014/main" id="{E847B199-3D2C-7B45-28E8-92293592CF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2137" y="4065199"/>
                <a:ext cx="46038" cy="4946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3" name="Freeform 5">
                <a:extLst>
                  <a:ext uri="{FF2B5EF4-FFF2-40B4-BE49-F238E27FC236}">
                    <a16:creationId xmlns:a16="http://schemas.microsoft.com/office/drawing/2014/main" id="{A38EB8A5-072C-413C-2DD0-01D0B8835B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7688" y="4913419"/>
                <a:ext cx="90488" cy="117475"/>
              </a:xfrm>
              <a:custGeom>
                <a:avLst/>
                <a:gdLst>
                  <a:gd name="T0" fmla="*/ 25 w 25"/>
                  <a:gd name="T1" fmla="*/ 12 h 34"/>
                  <a:gd name="T2" fmla="*/ 12 w 25"/>
                  <a:gd name="T3" fmla="*/ 34 h 34"/>
                  <a:gd name="T4" fmla="*/ 0 w 25"/>
                  <a:gd name="T5" fmla="*/ 12 h 34"/>
                  <a:gd name="T6" fmla="*/ 12 w 25"/>
                  <a:gd name="T7" fmla="*/ 0 h 34"/>
                  <a:gd name="T8" fmla="*/ 25 w 25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25" y="12"/>
                    </a:moveTo>
                    <a:cubicBezTo>
                      <a:pt x="25" y="23"/>
                      <a:pt x="12" y="34"/>
                      <a:pt x="12" y="34"/>
                    </a:cubicBezTo>
                    <a:cubicBezTo>
                      <a:pt x="12" y="34"/>
                      <a:pt x="0" y="23"/>
                      <a:pt x="0" y="12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20" y="0"/>
                      <a:pt x="25" y="6"/>
                      <a:pt x="25" y="1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64" name="Oval 6">
                <a:extLst>
                  <a:ext uri="{FF2B5EF4-FFF2-40B4-BE49-F238E27FC236}">
                    <a16:creationId xmlns:a16="http://schemas.microsoft.com/office/drawing/2014/main" id="{E2F3A4F7-7BF7-90CA-5DDB-766222A18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9913" y="4933513"/>
                <a:ext cx="46038" cy="4946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5" name="Freeform 5">
                <a:extLst>
                  <a:ext uri="{FF2B5EF4-FFF2-40B4-BE49-F238E27FC236}">
                    <a16:creationId xmlns:a16="http://schemas.microsoft.com/office/drawing/2014/main" id="{AB33460B-9179-9778-DD1D-0E119547D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9942" y="4353538"/>
                <a:ext cx="90488" cy="117475"/>
              </a:xfrm>
              <a:custGeom>
                <a:avLst/>
                <a:gdLst>
                  <a:gd name="T0" fmla="*/ 25 w 25"/>
                  <a:gd name="T1" fmla="*/ 12 h 34"/>
                  <a:gd name="T2" fmla="*/ 12 w 25"/>
                  <a:gd name="T3" fmla="*/ 34 h 34"/>
                  <a:gd name="T4" fmla="*/ 0 w 25"/>
                  <a:gd name="T5" fmla="*/ 12 h 34"/>
                  <a:gd name="T6" fmla="*/ 12 w 25"/>
                  <a:gd name="T7" fmla="*/ 0 h 34"/>
                  <a:gd name="T8" fmla="*/ 25 w 25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25" y="12"/>
                    </a:moveTo>
                    <a:cubicBezTo>
                      <a:pt x="25" y="23"/>
                      <a:pt x="12" y="34"/>
                      <a:pt x="12" y="34"/>
                    </a:cubicBezTo>
                    <a:cubicBezTo>
                      <a:pt x="12" y="34"/>
                      <a:pt x="0" y="23"/>
                      <a:pt x="0" y="12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20" y="0"/>
                      <a:pt x="25" y="6"/>
                      <a:pt x="25" y="1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66" name="Oval 6">
                <a:extLst>
                  <a:ext uri="{FF2B5EF4-FFF2-40B4-BE49-F238E27FC236}">
                    <a16:creationId xmlns:a16="http://schemas.microsoft.com/office/drawing/2014/main" id="{A128F8A4-3FD1-2E83-B2F2-E91BA8A3C6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2167" y="4373632"/>
                <a:ext cx="46038" cy="4946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7" name="Freeform 5">
                <a:extLst>
                  <a:ext uri="{FF2B5EF4-FFF2-40B4-BE49-F238E27FC236}">
                    <a16:creationId xmlns:a16="http://schemas.microsoft.com/office/drawing/2014/main" id="{8DF0378B-A781-4606-A2D9-18C1A121B4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6715" y="4678953"/>
                <a:ext cx="90488" cy="117475"/>
              </a:xfrm>
              <a:custGeom>
                <a:avLst/>
                <a:gdLst>
                  <a:gd name="T0" fmla="*/ 25 w 25"/>
                  <a:gd name="T1" fmla="*/ 12 h 34"/>
                  <a:gd name="T2" fmla="*/ 12 w 25"/>
                  <a:gd name="T3" fmla="*/ 34 h 34"/>
                  <a:gd name="T4" fmla="*/ 0 w 25"/>
                  <a:gd name="T5" fmla="*/ 12 h 34"/>
                  <a:gd name="T6" fmla="*/ 12 w 25"/>
                  <a:gd name="T7" fmla="*/ 0 h 34"/>
                  <a:gd name="T8" fmla="*/ 25 w 25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25" y="12"/>
                    </a:moveTo>
                    <a:cubicBezTo>
                      <a:pt x="25" y="23"/>
                      <a:pt x="12" y="34"/>
                      <a:pt x="12" y="34"/>
                    </a:cubicBezTo>
                    <a:cubicBezTo>
                      <a:pt x="12" y="34"/>
                      <a:pt x="0" y="23"/>
                      <a:pt x="0" y="12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20" y="0"/>
                      <a:pt x="25" y="6"/>
                      <a:pt x="25" y="1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68" name="Oval 6">
                <a:extLst>
                  <a:ext uri="{FF2B5EF4-FFF2-40B4-BE49-F238E27FC236}">
                    <a16:creationId xmlns:a16="http://schemas.microsoft.com/office/drawing/2014/main" id="{9BD07BD8-FA48-32BC-C4FD-71A314DF24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8940" y="4699047"/>
                <a:ext cx="46038" cy="4946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69" name="Freeform 5">
                <a:extLst>
                  <a:ext uri="{FF2B5EF4-FFF2-40B4-BE49-F238E27FC236}">
                    <a16:creationId xmlns:a16="http://schemas.microsoft.com/office/drawing/2014/main" id="{17740D6E-D159-5AB9-604C-A7429E6A3A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5660" y="4752071"/>
                <a:ext cx="90488" cy="117475"/>
              </a:xfrm>
              <a:custGeom>
                <a:avLst/>
                <a:gdLst>
                  <a:gd name="T0" fmla="*/ 25 w 25"/>
                  <a:gd name="T1" fmla="*/ 12 h 34"/>
                  <a:gd name="T2" fmla="*/ 12 w 25"/>
                  <a:gd name="T3" fmla="*/ 34 h 34"/>
                  <a:gd name="T4" fmla="*/ 0 w 25"/>
                  <a:gd name="T5" fmla="*/ 12 h 34"/>
                  <a:gd name="T6" fmla="*/ 12 w 25"/>
                  <a:gd name="T7" fmla="*/ 0 h 34"/>
                  <a:gd name="T8" fmla="*/ 25 w 25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25" y="12"/>
                    </a:moveTo>
                    <a:cubicBezTo>
                      <a:pt x="25" y="23"/>
                      <a:pt x="12" y="34"/>
                      <a:pt x="12" y="34"/>
                    </a:cubicBezTo>
                    <a:cubicBezTo>
                      <a:pt x="12" y="34"/>
                      <a:pt x="0" y="23"/>
                      <a:pt x="0" y="12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20" y="0"/>
                      <a:pt x="25" y="6"/>
                      <a:pt x="25" y="1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70" name="Oval 6">
                <a:extLst>
                  <a:ext uri="{FF2B5EF4-FFF2-40B4-BE49-F238E27FC236}">
                    <a16:creationId xmlns:a16="http://schemas.microsoft.com/office/drawing/2014/main" id="{2DCB2829-FD6F-4589-C66C-697341C8A4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7885" y="4772165"/>
                <a:ext cx="46038" cy="4946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1" name="Freeform 5">
                <a:extLst>
                  <a:ext uri="{FF2B5EF4-FFF2-40B4-BE49-F238E27FC236}">
                    <a16:creationId xmlns:a16="http://schemas.microsoft.com/office/drawing/2014/main" id="{C4797B17-97E6-C794-A195-A544BAA3F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5579" y="4122774"/>
                <a:ext cx="90488" cy="117475"/>
              </a:xfrm>
              <a:custGeom>
                <a:avLst/>
                <a:gdLst>
                  <a:gd name="T0" fmla="*/ 25 w 25"/>
                  <a:gd name="T1" fmla="*/ 12 h 34"/>
                  <a:gd name="T2" fmla="*/ 12 w 25"/>
                  <a:gd name="T3" fmla="*/ 34 h 34"/>
                  <a:gd name="T4" fmla="*/ 0 w 25"/>
                  <a:gd name="T5" fmla="*/ 12 h 34"/>
                  <a:gd name="T6" fmla="*/ 12 w 25"/>
                  <a:gd name="T7" fmla="*/ 0 h 34"/>
                  <a:gd name="T8" fmla="*/ 25 w 25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25" y="12"/>
                    </a:moveTo>
                    <a:cubicBezTo>
                      <a:pt x="25" y="23"/>
                      <a:pt x="12" y="34"/>
                      <a:pt x="12" y="34"/>
                    </a:cubicBezTo>
                    <a:cubicBezTo>
                      <a:pt x="12" y="34"/>
                      <a:pt x="0" y="23"/>
                      <a:pt x="0" y="12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20" y="0"/>
                      <a:pt x="25" y="6"/>
                      <a:pt x="25" y="1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72" name="Oval 6">
                <a:extLst>
                  <a:ext uri="{FF2B5EF4-FFF2-40B4-BE49-F238E27FC236}">
                    <a16:creationId xmlns:a16="http://schemas.microsoft.com/office/drawing/2014/main" id="{ACCDCF82-CEA0-16D9-3B65-5B5851E53C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7804" y="4142868"/>
                <a:ext cx="46038" cy="4946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3" name="Freeform 15">
                <a:extLst>
                  <a:ext uri="{FF2B5EF4-FFF2-40B4-BE49-F238E27FC236}">
                    <a16:creationId xmlns:a16="http://schemas.microsoft.com/office/drawing/2014/main" id="{AB1C3385-DCDF-90E2-7881-E82C10FA4E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863" y="5184775"/>
                <a:ext cx="93662" cy="120650"/>
              </a:xfrm>
              <a:custGeom>
                <a:avLst/>
                <a:gdLst>
                  <a:gd name="T0" fmla="*/ 26 w 26"/>
                  <a:gd name="T1" fmla="*/ 12 h 34"/>
                  <a:gd name="T2" fmla="*/ 13 w 26"/>
                  <a:gd name="T3" fmla="*/ 34 h 34"/>
                  <a:gd name="T4" fmla="*/ 0 w 26"/>
                  <a:gd name="T5" fmla="*/ 12 h 34"/>
                  <a:gd name="T6" fmla="*/ 13 w 26"/>
                  <a:gd name="T7" fmla="*/ 0 h 34"/>
                  <a:gd name="T8" fmla="*/ 26 w 26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12"/>
                    </a:moveTo>
                    <a:cubicBezTo>
                      <a:pt x="26" y="23"/>
                      <a:pt x="13" y="34"/>
                      <a:pt x="13" y="34"/>
                    </a:cubicBezTo>
                    <a:cubicBezTo>
                      <a:pt x="13" y="34"/>
                      <a:pt x="0" y="23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74" name="Группа 673">
              <a:extLst>
                <a:ext uri="{FF2B5EF4-FFF2-40B4-BE49-F238E27FC236}">
                  <a16:creationId xmlns:a16="http://schemas.microsoft.com/office/drawing/2014/main" id="{624B88E8-4BB8-F479-D8E1-9CF8B29514DC}"/>
                </a:ext>
              </a:extLst>
            </p:cNvPr>
            <p:cNvGrpSpPr/>
            <p:nvPr/>
          </p:nvGrpSpPr>
          <p:grpSpPr>
            <a:xfrm>
              <a:off x="1923262" y="3748691"/>
              <a:ext cx="4497501" cy="1881059"/>
              <a:chOff x="1971512" y="3748691"/>
              <a:chExt cx="4497501" cy="1881059"/>
            </a:xfrm>
          </p:grpSpPr>
          <p:sp>
            <p:nvSpPr>
              <p:cNvPr id="512" name="Oval 6">
                <a:extLst>
                  <a:ext uri="{FF2B5EF4-FFF2-40B4-BE49-F238E27FC236}">
                    <a16:creationId xmlns:a16="http://schemas.microsoft.com/office/drawing/2014/main" id="{9FB2D4FD-F3D4-FE1F-176E-FFC187F199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1412" y="4232383"/>
                <a:ext cx="47601" cy="5114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9" name="Freeform 15">
                <a:extLst>
                  <a:ext uri="{FF2B5EF4-FFF2-40B4-BE49-F238E27FC236}">
                    <a16:creationId xmlns:a16="http://schemas.microsoft.com/office/drawing/2014/main" id="{FFDAEE57-17E7-56F9-3C1D-4E6CC15A5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4541" y="5309674"/>
                <a:ext cx="96843" cy="124747"/>
              </a:xfrm>
              <a:custGeom>
                <a:avLst/>
                <a:gdLst>
                  <a:gd name="T0" fmla="*/ 26 w 26"/>
                  <a:gd name="T1" fmla="*/ 12 h 34"/>
                  <a:gd name="T2" fmla="*/ 13 w 26"/>
                  <a:gd name="T3" fmla="*/ 34 h 34"/>
                  <a:gd name="T4" fmla="*/ 0 w 26"/>
                  <a:gd name="T5" fmla="*/ 12 h 34"/>
                  <a:gd name="T6" fmla="*/ 13 w 26"/>
                  <a:gd name="T7" fmla="*/ 0 h 34"/>
                  <a:gd name="T8" fmla="*/ 26 w 26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12"/>
                    </a:moveTo>
                    <a:cubicBezTo>
                      <a:pt x="26" y="23"/>
                      <a:pt x="13" y="34"/>
                      <a:pt x="13" y="34"/>
                    </a:cubicBezTo>
                    <a:cubicBezTo>
                      <a:pt x="13" y="34"/>
                      <a:pt x="0" y="23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0" name="Oval 16">
                <a:extLst>
                  <a:ext uri="{FF2B5EF4-FFF2-40B4-BE49-F238E27FC236}">
                    <a16:creationId xmlns:a16="http://schemas.microsoft.com/office/drawing/2014/main" id="{39F24890-D805-3BD4-6A3E-3590702BC8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7521" y="5331013"/>
                <a:ext cx="50883" cy="5252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3" name="Freeform 20">
                <a:extLst>
                  <a:ext uri="{FF2B5EF4-FFF2-40B4-BE49-F238E27FC236}">
                    <a16:creationId xmlns:a16="http://schemas.microsoft.com/office/drawing/2014/main" id="{122AD49F-0E2A-243F-8049-803F77985B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848" y="3852099"/>
                <a:ext cx="98485" cy="124747"/>
              </a:xfrm>
              <a:custGeom>
                <a:avLst/>
                <a:gdLst>
                  <a:gd name="T0" fmla="*/ 26 w 26"/>
                  <a:gd name="T1" fmla="*/ 12 h 34"/>
                  <a:gd name="T2" fmla="*/ 13 w 26"/>
                  <a:gd name="T3" fmla="*/ 34 h 34"/>
                  <a:gd name="T4" fmla="*/ 0 w 26"/>
                  <a:gd name="T5" fmla="*/ 12 h 34"/>
                  <a:gd name="T6" fmla="*/ 13 w 26"/>
                  <a:gd name="T7" fmla="*/ 0 h 34"/>
                  <a:gd name="T8" fmla="*/ 26 w 26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12"/>
                    </a:moveTo>
                    <a:cubicBezTo>
                      <a:pt x="26" y="23"/>
                      <a:pt x="13" y="34"/>
                      <a:pt x="13" y="34"/>
                    </a:cubicBezTo>
                    <a:cubicBezTo>
                      <a:pt x="13" y="34"/>
                      <a:pt x="0" y="23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4" name="Oval 21">
                <a:extLst>
                  <a:ext uri="{FF2B5EF4-FFF2-40B4-BE49-F238E27FC236}">
                    <a16:creationId xmlns:a16="http://schemas.microsoft.com/office/drawing/2014/main" id="{8DE76680-33AE-6FBB-B4ED-2853CD0200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828" y="3873438"/>
                <a:ext cx="52525" cy="5252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8" name="Freeform 25">
                <a:extLst>
                  <a:ext uri="{FF2B5EF4-FFF2-40B4-BE49-F238E27FC236}">
                    <a16:creationId xmlns:a16="http://schemas.microsoft.com/office/drawing/2014/main" id="{85258854-9F67-5C2B-2760-EF9CBAEAE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5727" y="4943639"/>
                <a:ext cx="98485" cy="124747"/>
              </a:xfrm>
              <a:custGeom>
                <a:avLst/>
                <a:gdLst>
                  <a:gd name="T0" fmla="*/ 26 w 26"/>
                  <a:gd name="T1" fmla="*/ 12 h 34"/>
                  <a:gd name="T2" fmla="*/ 13 w 26"/>
                  <a:gd name="T3" fmla="*/ 34 h 34"/>
                  <a:gd name="T4" fmla="*/ 0 w 26"/>
                  <a:gd name="T5" fmla="*/ 12 h 34"/>
                  <a:gd name="T6" fmla="*/ 13 w 26"/>
                  <a:gd name="T7" fmla="*/ 0 h 34"/>
                  <a:gd name="T8" fmla="*/ 26 w 26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12"/>
                    </a:moveTo>
                    <a:cubicBezTo>
                      <a:pt x="26" y="23"/>
                      <a:pt x="13" y="34"/>
                      <a:pt x="13" y="34"/>
                    </a:cubicBezTo>
                    <a:cubicBezTo>
                      <a:pt x="13" y="34"/>
                      <a:pt x="0" y="23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9" name="Oval 26">
                <a:extLst>
                  <a:ext uri="{FF2B5EF4-FFF2-40B4-BE49-F238E27FC236}">
                    <a16:creationId xmlns:a16="http://schemas.microsoft.com/office/drawing/2014/main" id="{13FACF72-2E62-0A02-EEAB-0682323F50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8707" y="4964978"/>
                <a:ext cx="52525" cy="5252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2" name="Freeform 30">
                <a:extLst>
                  <a:ext uri="{FF2B5EF4-FFF2-40B4-BE49-F238E27FC236}">
                    <a16:creationId xmlns:a16="http://schemas.microsoft.com/office/drawing/2014/main" id="{ABE0FA27-D670-209E-5183-27585D78B2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3757" y="4935432"/>
                <a:ext cx="96844" cy="124747"/>
              </a:xfrm>
              <a:custGeom>
                <a:avLst/>
                <a:gdLst>
                  <a:gd name="T0" fmla="*/ 26 w 26"/>
                  <a:gd name="T1" fmla="*/ 12 h 34"/>
                  <a:gd name="T2" fmla="*/ 13 w 26"/>
                  <a:gd name="T3" fmla="*/ 34 h 34"/>
                  <a:gd name="T4" fmla="*/ 0 w 26"/>
                  <a:gd name="T5" fmla="*/ 12 h 34"/>
                  <a:gd name="T6" fmla="*/ 13 w 26"/>
                  <a:gd name="T7" fmla="*/ 0 h 34"/>
                  <a:gd name="T8" fmla="*/ 26 w 26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12"/>
                    </a:moveTo>
                    <a:cubicBezTo>
                      <a:pt x="26" y="23"/>
                      <a:pt x="13" y="34"/>
                      <a:pt x="13" y="34"/>
                    </a:cubicBezTo>
                    <a:cubicBezTo>
                      <a:pt x="13" y="34"/>
                      <a:pt x="0" y="23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3" name="Oval 31">
                <a:extLst>
                  <a:ext uri="{FF2B5EF4-FFF2-40B4-BE49-F238E27FC236}">
                    <a16:creationId xmlns:a16="http://schemas.microsoft.com/office/drawing/2014/main" id="{88A9B5D8-38F3-6669-F83E-9CBAB54938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6737" y="4956771"/>
                <a:ext cx="50884" cy="5252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6" name="Freeform 35">
                <a:extLst>
                  <a:ext uri="{FF2B5EF4-FFF2-40B4-BE49-F238E27FC236}">
                    <a16:creationId xmlns:a16="http://schemas.microsoft.com/office/drawing/2014/main" id="{89BE27A7-8669-2D18-81A9-59E05EA96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2824" y="4027731"/>
                <a:ext cx="96843" cy="124747"/>
              </a:xfrm>
              <a:custGeom>
                <a:avLst/>
                <a:gdLst>
                  <a:gd name="T0" fmla="*/ 26 w 26"/>
                  <a:gd name="T1" fmla="*/ 12 h 34"/>
                  <a:gd name="T2" fmla="*/ 13 w 26"/>
                  <a:gd name="T3" fmla="*/ 34 h 34"/>
                  <a:gd name="T4" fmla="*/ 0 w 26"/>
                  <a:gd name="T5" fmla="*/ 12 h 34"/>
                  <a:gd name="T6" fmla="*/ 13 w 26"/>
                  <a:gd name="T7" fmla="*/ 0 h 34"/>
                  <a:gd name="T8" fmla="*/ 26 w 26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12"/>
                    </a:moveTo>
                    <a:cubicBezTo>
                      <a:pt x="26" y="23"/>
                      <a:pt x="13" y="34"/>
                      <a:pt x="13" y="34"/>
                    </a:cubicBezTo>
                    <a:cubicBezTo>
                      <a:pt x="13" y="34"/>
                      <a:pt x="0" y="23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7" name="Oval 36">
                <a:extLst>
                  <a:ext uri="{FF2B5EF4-FFF2-40B4-BE49-F238E27FC236}">
                    <a16:creationId xmlns:a16="http://schemas.microsoft.com/office/drawing/2014/main" id="{2428BF22-4BCB-0507-688A-C05EBD4E3E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5803" y="4049070"/>
                <a:ext cx="50883" cy="5252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0" name="Freeform 40">
                <a:extLst>
                  <a:ext uri="{FF2B5EF4-FFF2-40B4-BE49-F238E27FC236}">
                    <a16:creationId xmlns:a16="http://schemas.microsoft.com/office/drawing/2014/main" id="{696C3626-CDEC-0EC5-EC55-F81030D32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793" y="3861948"/>
                <a:ext cx="98485" cy="124747"/>
              </a:xfrm>
              <a:custGeom>
                <a:avLst/>
                <a:gdLst>
                  <a:gd name="T0" fmla="*/ 26 w 26"/>
                  <a:gd name="T1" fmla="*/ 12 h 34"/>
                  <a:gd name="T2" fmla="*/ 13 w 26"/>
                  <a:gd name="T3" fmla="*/ 34 h 34"/>
                  <a:gd name="T4" fmla="*/ 0 w 26"/>
                  <a:gd name="T5" fmla="*/ 12 h 34"/>
                  <a:gd name="T6" fmla="*/ 13 w 26"/>
                  <a:gd name="T7" fmla="*/ 0 h 34"/>
                  <a:gd name="T8" fmla="*/ 26 w 26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12"/>
                    </a:moveTo>
                    <a:cubicBezTo>
                      <a:pt x="26" y="23"/>
                      <a:pt x="13" y="34"/>
                      <a:pt x="13" y="34"/>
                    </a:cubicBezTo>
                    <a:cubicBezTo>
                      <a:pt x="13" y="34"/>
                      <a:pt x="0" y="23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1" name="Oval 41">
                <a:extLst>
                  <a:ext uri="{FF2B5EF4-FFF2-40B4-BE49-F238E27FC236}">
                    <a16:creationId xmlns:a16="http://schemas.microsoft.com/office/drawing/2014/main" id="{5C96A3BB-11DD-AE99-8ECD-A7E0FBE6F2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773" y="3883287"/>
                <a:ext cx="52525" cy="5252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4" name="Freeform 45">
                <a:extLst>
                  <a:ext uri="{FF2B5EF4-FFF2-40B4-BE49-F238E27FC236}">
                    <a16:creationId xmlns:a16="http://schemas.microsoft.com/office/drawing/2014/main" id="{187C9000-D8B5-A272-8D55-EDCA3C5F8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2066" y="3988324"/>
                <a:ext cx="98485" cy="124747"/>
              </a:xfrm>
              <a:custGeom>
                <a:avLst/>
                <a:gdLst>
                  <a:gd name="T0" fmla="*/ 26 w 26"/>
                  <a:gd name="T1" fmla="*/ 12 h 34"/>
                  <a:gd name="T2" fmla="*/ 13 w 26"/>
                  <a:gd name="T3" fmla="*/ 34 h 34"/>
                  <a:gd name="T4" fmla="*/ 0 w 26"/>
                  <a:gd name="T5" fmla="*/ 12 h 34"/>
                  <a:gd name="T6" fmla="*/ 13 w 26"/>
                  <a:gd name="T7" fmla="*/ 0 h 34"/>
                  <a:gd name="T8" fmla="*/ 26 w 26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12"/>
                    </a:moveTo>
                    <a:cubicBezTo>
                      <a:pt x="26" y="23"/>
                      <a:pt x="13" y="34"/>
                      <a:pt x="13" y="34"/>
                    </a:cubicBezTo>
                    <a:cubicBezTo>
                      <a:pt x="13" y="34"/>
                      <a:pt x="0" y="23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5" name="Oval 46">
                <a:extLst>
                  <a:ext uri="{FF2B5EF4-FFF2-40B4-BE49-F238E27FC236}">
                    <a16:creationId xmlns:a16="http://schemas.microsoft.com/office/drawing/2014/main" id="{43E35E80-052E-F834-CF49-6012097F6E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5046" y="4009663"/>
                <a:ext cx="52525" cy="5252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8" name="Freeform 50">
                <a:extLst>
                  <a:ext uri="{FF2B5EF4-FFF2-40B4-BE49-F238E27FC236}">
                    <a16:creationId xmlns:a16="http://schemas.microsoft.com/office/drawing/2014/main" id="{998F90C2-1503-B972-C3DA-DFCAC07D7C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6080" y="3906267"/>
                <a:ext cx="96844" cy="124747"/>
              </a:xfrm>
              <a:custGeom>
                <a:avLst/>
                <a:gdLst>
                  <a:gd name="T0" fmla="*/ 26 w 26"/>
                  <a:gd name="T1" fmla="*/ 12 h 34"/>
                  <a:gd name="T2" fmla="*/ 13 w 26"/>
                  <a:gd name="T3" fmla="*/ 34 h 34"/>
                  <a:gd name="T4" fmla="*/ 0 w 26"/>
                  <a:gd name="T5" fmla="*/ 12 h 34"/>
                  <a:gd name="T6" fmla="*/ 13 w 26"/>
                  <a:gd name="T7" fmla="*/ 0 h 34"/>
                  <a:gd name="T8" fmla="*/ 26 w 26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12"/>
                    </a:moveTo>
                    <a:cubicBezTo>
                      <a:pt x="26" y="23"/>
                      <a:pt x="13" y="34"/>
                      <a:pt x="13" y="34"/>
                    </a:cubicBezTo>
                    <a:cubicBezTo>
                      <a:pt x="13" y="34"/>
                      <a:pt x="0" y="23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9" name="Oval 51">
                <a:extLst>
                  <a:ext uri="{FF2B5EF4-FFF2-40B4-BE49-F238E27FC236}">
                    <a16:creationId xmlns:a16="http://schemas.microsoft.com/office/drawing/2014/main" id="{8AC0F40C-F0C8-1BA0-A2DF-9E58FF42B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9060" y="3927606"/>
                <a:ext cx="50884" cy="5252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2" name="Freeform 55">
                <a:extLst>
                  <a:ext uri="{FF2B5EF4-FFF2-40B4-BE49-F238E27FC236}">
                    <a16:creationId xmlns:a16="http://schemas.microsoft.com/office/drawing/2014/main" id="{947604BD-978E-57E5-B767-3827E71B1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3127" y="3906267"/>
                <a:ext cx="98485" cy="124747"/>
              </a:xfrm>
              <a:custGeom>
                <a:avLst/>
                <a:gdLst>
                  <a:gd name="T0" fmla="*/ 26 w 26"/>
                  <a:gd name="T1" fmla="*/ 12 h 34"/>
                  <a:gd name="T2" fmla="*/ 13 w 26"/>
                  <a:gd name="T3" fmla="*/ 34 h 34"/>
                  <a:gd name="T4" fmla="*/ 0 w 26"/>
                  <a:gd name="T5" fmla="*/ 12 h 34"/>
                  <a:gd name="T6" fmla="*/ 13 w 26"/>
                  <a:gd name="T7" fmla="*/ 0 h 34"/>
                  <a:gd name="T8" fmla="*/ 26 w 26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12"/>
                    </a:moveTo>
                    <a:cubicBezTo>
                      <a:pt x="26" y="23"/>
                      <a:pt x="13" y="34"/>
                      <a:pt x="13" y="34"/>
                    </a:cubicBezTo>
                    <a:cubicBezTo>
                      <a:pt x="13" y="34"/>
                      <a:pt x="0" y="23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3" name="Oval 56">
                <a:extLst>
                  <a:ext uri="{FF2B5EF4-FFF2-40B4-BE49-F238E27FC236}">
                    <a16:creationId xmlns:a16="http://schemas.microsoft.com/office/drawing/2014/main" id="{9CC7ECCB-E874-68ED-25F0-A82E15D6A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106" y="3927606"/>
                <a:ext cx="52525" cy="5252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6" name="Freeform 60">
                <a:extLst>
                  <a:ext uri="{FF2B5EF4-FFF2-40B4-BE49-F238E27FC236}">
                    <a16:creationId xmlns:a16="http://schemas.microsoft.com/office/drawing/2014/main" id="{2C99C575-E25F-76D0-9305-DCA8B86EE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7394" y="3999827"/>
                <a:ext cx="96844" cy="124747"/>
              </a:xfrm>
              <a:custGeom>
                <a:avLst/>
                <a:gdLst>
                  <a:gd name="T0" fmla="*/ 26 w 26"/>
                  <a:gd name="T1" fmla="*/ 12 h 34"/>
                  <a:gd name="T2" fmla="*/ 13 w 26"/>
                  <a:gd name="T3" fmla="*/ 34 h 34"/>
                  <a:gd name="T4" fmla="*/ 0 w 26"/>
                  <a:gd name="T5" fmla="*/ 12 h 34"/>
                  <a:gd name="T6" fmla="*/ 13 w 26"/>
                  <a:gd name="T7" fmla="*/ 0 h 34"/>
                  <a:gd name="T8" fmla="*/ 26 w 26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12"/>
                    </a:moveTo>
                    <a:cubicBezTo>
                      <a:pt x="26" y="23"/>
                      <a:pt x="13" y="34"/>
                      <a:pt x="13" y="34"/>
                    </a:cubicBezTo>
                    <a:cubicBezTo>
                      <a:pt x="13" y="34"/>
                      <a:pt x="0" y="23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7" name="Oval 61">
                <a:extLst>
                  <a:ext uri="{FF2B5EF4-FFF2-40B4-BE49-F238E27FC236}">
                    <a16:creationId xmlns:a16="http://schemas.microsoft.com/office/drawing/2014/main" id="{2711B5D3-9A08-7A23-A0B6-C50025E2D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373" y="4021166"/>
                <a:ext cx="50884" cy="5252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0" name="Freeform 65">
                <a:extLst>
                  <a:ext uri="{FF2B5EF4-FFF2-40B4-BE49-F238E27FC236}">
                    <a16:creationId xmlns:a16="http://schemas.microsoft.com/office/drawing/2014/main" id="{0E669887-85D6-6149-02FD-09D4382F3D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702" y="4008034"/>
                <a:ext cx="98485" cy="124747"/>
              </a:xfrm>
              <a:custGeom>
                <a:avLst/>
                <a:gdLst>
                  <a:gd name="T0" fmla="*/ 26 w 26"/>
                  <a:gd name="T1" fmla="*/ 12 h 34"/>
                  <a:gd name="T2" fmla="*/ 13 w 26"/>
                  <a:gd name="T3" fmla="*/ 34 h 34"/>
                  <a:gd name="T4" fmla="*/ 0 w 26"/>
                  <a:gd name="T5" fmla="*/ 12 h 34"/>
                  <a:gd name="T6" fmla="*/ 13 w 26"/>
                  <a:gd name="T7" fmla="*/ 0 h 34"/>
                  <a:gd name="T8" fmla="*/ 26 w 26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12"/>
                    </a:moveTo>
                    <a:cubicBezTo>
                      <a:pt x="26" y="23"/>
                      <a:pt x="13" y="34"/>
                      <a:pt x="13" y="34"/>
                    </a:cubicBezTo>
                    <a:cubicBezTo>
                      <a:pt x="13" y="34"/>
                      <a:pt x="0" y="23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1" name="Oval 66">
                <a:extLst>
                  <a:ext uri="{FF2B5EF4-FFF2-40B4-BE49-F238E27FC236}">
                    <a16:creationId xmlns:a16="http://schemas.microsoft.com/office/drawing/2014/main" id="{AAE008B1-71C0-BE16-D85E-DA6B3ACFF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682" y="4029373"/>
                <a:ext cx="52525" cy="5252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4" name="Freeform 70">
                <a:extLst>
                  <a:ext uri="{FF2B5EF4-FFF2-40B4-BE49-F238E27FC236}">
                    <a16:creationId xmlns:a16="http://schemas.microsoft.com/office/drawing/2014/main" id="{26389DA4-A9AB-BDA8-64F8-CCF87FABC9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3430" y="3748691"/>
                <a:ext cx="98485" cy="124747"/>
              </a:xfrm>
              <a:custGeom>
                <a:avLst/>
                <a:gdLst>
                  <a:gd name="T0" fmla="*/ 26 w 26"/>
                  <a:gd name="T1" fmla="*/ 12 h 34"/>
                  <a:gd name="T2" fmla="*/ 13 w 26"/>
                  <a:gd name="T3" fmla="*/ 34 h 34"/>
                  <a:gd name="T4" fmla="*/ 0 w 26"/>
                  <a:gd name="T5" fmla="*/ 12 h 34"/>
                  <a:gd name="T6" fmla="*/ 13 w 26"/>
                  <a:gd name="T7" fmla="*/ 0 h 34"/>
                  <a:gd name="T8" fmla="*/ 26 w 26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12"/>
                    </a:moveTo>
                    <a:cubicBezTo>
                      <a:pt x="26" y="23"/>
                      <a:pt x="13" y="34"/>
                      <a:pt x="13" y="34"/>
                    </a:cubicBezTo>
                    <a:cubicBezTo>
                      <a:pt x="13" y="34"/>
                      <a:pt x="0" y="23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5" name="Oval 71">
                <a:extLst>
                  <a:ext uri="{FF2B5EF4-FFF2-40B4-BE49-F238E27FC236}">
                    <a16:creationId xmlns:a16="http://schemas.microsoft.com/office/drawing/2014/main" id="{F6639F91-4B1E-CB2E-F1EC-5409056289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6409" y="3770030"/>
                <a:ext cx="52525" cy="5252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8" name="Freeform 75">
                <a:extLst>
                  <a:ext uri="{FF2B5EF4-FFF2-40B4-BE49-F238E27FC236}">
                    <a16:creationId xmlns:a16="http://schemas.microsoft.com/office/drawing/2014/main" id="{FC3749EE-B36E-E63C-D665-1B38E010ED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3177" y="3811065"/>
                <a:ext cx="98485" cy="124747"/>
              </a:xfrm>
              <a:custGeom>
                <a:avLst/>
                <a:gdLst>
                  <a:gd name="T0" fmla="*/ 26 w 26"/>
                  <a:gd name="T1" fmla="*/ 12 h 34"/>
                  <a:gd name="T2" fmla="*/ 13 w 26"/>
                  <a:gd name="T3" fmla="*/ 34 h 34"/>
                  <a:gd name="T4" fmla="*/ 0 w 26"/>
                  <a:gd name="T5" fmla="*/ 12 h 34"/>
                  <a:gd name="T6" fmla="*/ 13 w 26"/>
                  <a:gd name="T7" fmla="*/ 0 h 34"/>
                  <a:gd name="T8" fmla="*/ 26 w 26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12"/>
                    </a:moveTo>
                    <a:cubicBezTo>
                      <a:pt x="26" y="23"/>
                      <a:pt x="13" y="34"/>
                      <a:pt x="13" y="34"/>
                    </a:cubicBezTo>
                    <a:cubicBezTo>
                      <a:pt x="13" y="34"/>
                      <a:pt x="0" y="23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9" name="Oval 76">
                <a:extLst>
                  <a:ext uri="{FF2B5EF4-FFF2-40B4-BE49-F238E27FC236}">
                    <a16:creationId xmlns:a16="http://schemas.microsoft.com/office/drawing/2014/main" id="{BC21DF82-97BA-DAC5-9536-B893D45F26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6157" y="3832404"/>
                <a:ext cx="52525" cy="5252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2" name="Freeform 80">
                <a:extLst>
                  <a:ext uri="{FF2B5EF4-FFF2-40B4-BE49-F238E27FC236}">
                    <a16:creationId xmlns:a16="http://schemas.microsoft.com/office/drawing/2014/main" id="{33E3C744-5F51-F761-2AF0-4D8ACE3CC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713" y="4150837"/>
                <a:ext cx="98485" cy="124747"/>
              </a:xfrm>
              <a:custGeom>
                <a:avLst/>
                <a:gdLst>
                  <a:gd name="T0" fmla="*/ 26 w 26"/>
                  <a:gd name="T1" fmla="*/ 12 h 34"/>
                  <a:gd name="T2" fmla="*/ 13 w 26"/>
                  <a:gd name="T3" fmla="*/ 34 h 34"/>
                  <a:gd name="T4" fmla="*/ 0 w 26"/>
                  <a:gd name="T5" fmla="*/ 12 h 34"/>
                  <a:gd name="T6" fmla="*/ 13 w 26"/>
                  <a:gd name="T7" fmla="*/ 0 h 34"/>
                  <a:gd name="T8" fmla="*/ 26 w 26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12"/>
                    </a:moveTo>
                    <a:cubicBezTo>
                      <a:pt x="26" y="23"/>
                      <a:pt x="13" y="34"/>
                      <a:pt x="13" y="34"/>
                    </a:cubicBezTo>
                    <a:cubicBezTo>
                      <a:pt x="13" y="34"/>
                      <a:pt x="0" y="23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3" name="Oval 81">
                <a:extLst>
                  <a:ext uri="{FF2B5EF4-FFF2-40B4-BE49-F238E27FC236}">
                    <a16:creationId xmlns:a16="http://schemas.microsoft.com/office/drawing/2014/main" id="{ACBD6B3E-7359-E176-22D4-3A75EBA707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4692" y="4172175"/>
                <a:ext cx="52525" cy="5252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5" name="Freeform 85">
                <a:extLst>
                  <a:ext uri="{FF2B5EF4-FFF2-40B4-BE49-F238E27FC236}">
                    <a16:creationId xmlns:a16="http://schemas.microsoft.com/office/drawing/2014/main" id="{10D39F07-181C-D7FB-A3C3-E494595A08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1131" y="5505003"/>
                <a:ext cx="98485" cy="124747"/>
              </a:xfrm>
              <a:custGeom>
                <a:avLst/>
                <a:gdLst>
                  <a:gd name="T0" fmla="*/ 26 w 26"/>
                  <a:gd name="T1" fmla="*/ 12 h 34"/>
                  <a:gd name="T2" fmla="*/ 13 w 26"/>
                  <a:gd name="T3" fmla="*/ 34 h 34"/>
                  <a:gd name="T4" fmla="*/ 0 w 26"/>
                  <a:gd name="T5" fmla="*/ 12 h 34"/>
                  <a:gd name="T6" fmla="*/ 13 w 26"/>
                  <a:gd name="T7" fmla="*/ 0 h 34"/>
                  <a:gd name="T8" fmla="*/ 26 w 26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12"/>
                    </a:moveTo>
                    <a:cubicBezTo>
                      <a:pt x="26" y="23"/>
                      <a:pt x="13" y="34"/>
                      <a:pt x="13" y="34"/>
                    </a:cubicBezTo>
                    <a:cubicBezTo>
                      <a:pt x="13" y="34"/>
                      <a:pt x="0" y="23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6" name="Oval 86">
                <a:extLst>
                  <a:ext uri="{FF2B5EF4-FFF2-40B4-BE49-F238E27FC236}">
                    <a16:creationId xmlns:a16="http://schemas.microsoft.com/office/drawing/2014/main" id="{D06FE8D1-6C9F-66F6-1F89-3B77F7C629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4111" y="5526342"/>
                <a:ext cx="52525" cy="5252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0" name="Freeform 90">
                <a:extLst>
                  <a:ext uri="{FF2B5EF4-FFF2-40B4-BE49-F238E27FC236}">
                    <a16:creationId xmlns:a16="http://schemas.microsoft.com/office/drawing/2014/main" id="{3188344C-3AA8-5DC1-8FBF-334752B771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1512" y="4520155"/>
                <a:ext cx="98485" cy="124747"/>
              </a:xfrm>
              <a:custGeom>
                <a:avLst/>
                <a:gdLst>
                  <a:gd name="T0" fmla="*/ 26 w 26"/>
                  <a:gd name="T1" fmla="*/ 12 h 34"/>
                  <a:gd name="T2" fmla="*/ 13 w 26"/>
                  <a:gd name="T3" fmla="*/ 34 h 34"/>
                  <a:gd name="T4" fmla="*/ 0 w 26"/>
                  <a:gd name="T5" fmla="*/ 12 h 34"/>
                  <a:gd name="T6" fmla="*/ 13 w 26"/>
                  <a:gd name="T7" fmla="*/ 0 h 34"/>
                  <a:gd name="T8" fmla="*/ 26 w 26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12"/>
                    </a:moveTo>
                    <a:cubicBezTo>
                      <a:pt x="26" y="23"/>
                      <a:pt x="13" y="34"/>
                      <a:pt x="13" y="34"/>
                    </a:cubicBezTo>
                    <a:cubicBezTo>
                      <a:pt x="13" y="34"/>
                      <a:pt x="0" y="23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1" name="Oval 91">
                <a:extLst>
                  <a:ext uri="{FF2B5EF4-FFF2-40B4-BE49-F238E27FC236}">
                    <a16:creationId xmlns:a16="http://schemas.microsoft.com/office/drawing/2014/main" id="{2D77EE42-9DBB-D6FD-FD5A-050B572AEE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4492" y="4541494"/>
                <a:ext cx="52525" cy="5252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6" name="Freeform 100">
                <a:extLst>
                  <a:ext uri="{FF2B5EF4-FFF2-40B4-BE49-F238E27FC236}">
                    <a16:creationId xmlns:a16="http://schemas.microsoft.com/office/drawing/2014/main" id="{BB79E9A5-09E3-A90E-9AA7-36603A4C7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1232" y="4324826"/>
                <a:ext cx="96844" cy="124747"/>
              </a:xfrm>
              <a:custGeom>
                <a:avLst/>
                <a:gdLst>
                  <a:gd name="T0" fmla="*/ 26 w 26"/>
                  <a:gd name="T1" fmla="*/ 12 h 34"/>
                  <a:gd name="T2" fmla="*/ 13 w 26"/>
                  <a:gd name="T3" fmla="*/ 34 h 34"/>
                  <a:gd name="T4" fmla="*/ 0 w 26"/>
                  <a:gd name="T5" fmla="*/ 12 h 34"/>
                  <a:gd name="T6" fmla="*/ 13 w 26"/>
                  <a:gd name="T7" fmla="*/ 0 h 34"/>
                  <a:gd name="T8" fmla="*/ 26 w 26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12"/>
                    </a:moveTo>
                    <a:cubicBezTo>
                      <a:pt x="26" y="23"/>
                      <a:pt x="13" y="34"/>
                      <a:pt x="13" y="34"/>
                    </a:cubicBezTo>
                    <a:cubicBezTo>
                      <a:pt x="13" y="34"/>
                      <a:pt x="0" y="23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7" name="Oval 101">
                <a:extLst>
                  <a:ext uri="{FF2B5EF4-FFF2-40B4-BE49-F238E27FC236}">
                    <a16:creationId xmlns:a16="http://schemas.microsoft.com/office/drawing/2014/main" id="{F3133639-6F78-AAFB-AC92-1BD0385B31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4212" y="4346165"/>
                <a:ext cx="50884" cy="5252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6" name="Freeform 105">
                <a:extLst>
                  <a:ext uri="{FF2B5EF4-FFF2-40B4-BE49-F238E27FC236}">
                    <a16:creationId xmlns:a16="http://schemas.microsoft.com/office/drawing/2014/main" id="{1B8690EA-C013-5AEC-7C0D-38C3E4B5F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2874" y="4160685"/>
                <a:ext cx="98485" cy="124747"/>
              </a:xfrm>
              <a:custGeom>
                <a:avLst/>
                <a:gdLst>
                  <a:gd name="T0" fmla="*/ 26 w 26"/>
                  <a:gd name="T1" fmla="*/ 12 h 34"/>
                  <a:gd name="T2" fmla="*/ 13 w 26"/>
                  <a:gd name="T3" fmla="*/ 34 h 34"/>
                  <a:gd name="T4" fmla="*/ 0 w 26"/>
                  <a:gd name="T5" fmla="*/ 12 h 34"/>
                  <a:gd name="T6" fmla="*/ 13 w 26"/>
                  <a:gd name="T7" fmla="*/ 0 h 34"/>
                  <a:gd name="T8" fmla="*/ 26 w 26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12"/>
                    </a:moveTo>
                    <a:cubicBezTo>
                      <a:pt x="26" y="23"/>
                      <a:pt x="13" y="34"/>
                      <a:pt x="13" y="34"/>
                    </a:cubicBezTo>
                    <a:cubicBezTo>
                      <a:pt x="13" y="34"/>
                      <a:pt x="0" y="23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7" name="Oval 106">
                <a:extLst>
                  <a:ext uri="{FF2B5EF4-FFF2-40B4-BE49-F238E27FC236}">
                    <a16:creationId xmlns:a16="http://schemas.microsoft.com/office/drawing/2014/main" id="{ADBEB60E-5D53-7CF3-8B71-83768864D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5853" y="4182024"/>
                <a:ext cx="52525" cy="5252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8" name="Freeform 110">
                <a:extLst>
                  <a:ext uri="{FF2B5EF4-FFF2-40B4-BE49-F238E27FC236}">
                    <a16:creationId xmlns:a16="http://schemas.microsoft.com/office/drawing/2014/main" id="{B3F0E4F1-B883-F6EC-E234-30FFD836E2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9211" y="4470913"/>
                <a:ext cx="96844" cy="124747"/>
              </a:xfrm>
              <a:custGeom>
                <a:avLst/>
                <a:gdLst>
                  <a:gd name="T0" fmla="*/ 26 w 26"/>
                  <a:gd name="T1" fmla="*/ 12 h 34"/>
                  <a:gd name="T2" fmla="*/ 13 w 26"/>
                  <a:gd name="T3" fmla="*/ 34 h 34"/>
                  <a:gd name="T4" fmla="*/ 0 w 26"/>
                  <a:gd name="T5" fmla="*/ 12 h 34"/>
                  <a:gd name="T6" fmla="*/ 13 w 26"/>
                  <a:gd name="T7" fmla="*/ 0 h 34"/>
                  <a:gd name="T8" fmla="*/ 26 w 26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12"/>
                    </a:moveTo>
                    <a:cubicBezTo>
                      <a:pt x="26" y="23"/>
                      <a:pt x="13" y="34"/>
                      <a:pt x="13" y="34"/>
                    </a:cubicBezTo>
                    <a:cubicBezTo>
                      <a:pt x="13" y="34"/>
                      <a:pt x="0" y="23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9" name="Oval 111">
                <a:extLst>
                  <a:ext uri="{FF2B5EF4-FFF2-40B4-BE49-F238E27FC236}">
                    <a16:creationId xmlns:a16="http://schemas.microsoft.com/office/drawing/2014/main" id="{A1EBB724-C53D-CB29-5648-562E6FDE6C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2191" y="4492251"/>
                <a:ext cx="50884" cy="5252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2" name="Freeform 115">
                <a:extLst>
                  <a:ext uri="{FF2B5EF4-FFF2-40B4-BE49-F238E27FC236}">
                    <a16:creationId xmlns:a16="http://schemas.microsoft.com/office/drawing/2014/main" id="{82424E24-114B-9D56-A2CA-EF66E07355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5827" y="4528362"/>
                <a:ext cx="98485" cy="124747"/>
              </a:xfrm>
              <a:custGeom>
                <a:avLst/>
                <a:gdLst>
                  <a:gd name="T0" fmla="*/ 26 w 26"/>
                  <a:gd name="T1" fmla="*/ 12 h 34"/>
                  <a:gd name="T2" fmla="*/ 13 w 26"/>
                  <a:gd name="T3" fmla="*/ 34 h 34"/>
                  <a:gd name="T4" fmla="*/ 0 w 26"/>
                  <a:gd name="T5" fmla="*/ 12 h 34"/>
                  <a:gd name="T6" fmla="*/ 13 w 26"/>
                  <a:gd name="T7" fmla="*/ 0 h 34"/>
                  <a:gd name="T8" fmla="*/ 26 w 26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12"/>
                    </a:moveTo>
                    <a:cubicBezTo>
                      <a:pt x="26" y="23"/>
                      <a:pt x="13" y="34"/>
                      <a:pt x="13" y="34"/>
                    </a:cubicBezTo>
                    <a:cubicBezTo>
                      <a:pt x="13" y="34"/>
                      <a:pt x="0" y="23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3" name="Oval 116">
                <a:extLst>
                  <a:ext uri="{FF2B5EF4-FFF2-40B4-BE49-F238E27FC236}">
                    <a16:creationId xmlns:a16="http://schemas.microsoft.com/office/drawing/2014/main" id="{ACF88F98-21F6-77A9-F207-0D6AE4F161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8807" y="4549700"/>
                <a:ext cx="52525" cy="5252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6" name="Freeform 120">
                <a:extLst>
                  <a:ext uri="{FF2B5EF4-FFF2-40B4-BE49-F238E27FC236}">
                    <a16:creationId xmlns:a16="http://schemas.microsoft.com/office/drawing/2014/main" id="{D8696C2E-881E-8267-F23F-CC521367B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9412" y="4868134"/>
                <a:ext cx="98485" cy="124747"/>
              </a:xfrm>
              <a:custGeom>
                <a:avLst/>
                <a:gdLst>
                  <a:gd name="T0" fmla="*/ 26 w 26"/>
                  <a:gd name="T1" fmla="*/ 12 h 34"/>
                  <a:gd name="T2" fmla="*/ 13 w 26"/>
                  <a:gd name="T3" fmla="*/ 34 h 34"/>
                  <a:gd name="T4" fmla="*/ 0 w 26"/>
                  <a:gd name="T5" fmla="*/ 12 h 34"/>
                  <a:gd name="T6" fmla="*/ 13 w 26"/>
                  <a:gd name="T7" fmla="*/ 0 h 34"/>
                  <a:gd name="T8" fmla="*/ 26 w 26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12"/>
                    </a:moveTo>
                    <a:cubicBezTo>
                      <a:pt x="26" y="23"/>
                      <a:pt x="13" y="34"/>
                      <a:pt x="13" y="34"/>
                    </a:cubicBezTo>
                    <a:cubicBezTo>
                      <a:pt x="13" y="34"/>
                      <a:pt x="0" y="23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7" name="Oval 121">
                <a:extLst>
                  <a:ext uri="{FF2B5EF4-FFF2-40B4-BE49-F238E27FC236}">
                    <a16:creationId xmlns:a16="http://schemas.microsoft.com/office/drawing/2014/main" id="{45F4A280-EC68-FE2D-FA66-40B8ACE74B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2392" y="4889473"/>
                <a:ext cx="52525" cy="5252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0" name="Freeform 125">
                <a:extLst>
                  <a:ext uri="{FF2B5EF4-FFF2-40B4-BE49-F238E27FC236}">
                    <a16:creationId xmlns:a16="http://schemas.microsoft.com/office/drawing/2014/main" id="{FD359513-37DE-1DDB-3A5C-3046E7BD6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5321" y="4221418"/>
                <a:ext cx="96844" cy="124747"/>
              </a:xfrm>
              <a:custGeom>
                <a:avLst/>
                <a:gdLst>
                  <a:gd name="T0" fmla="*/ 26 w 26"/>
                  <a:gd name="T1" fmla="*/ 12 h 34"/>
                  <a:gd name="T2" fmla="*/ 13 w 26"/>
                  <a:gd name="T3" fmla="*/ 34 h 34"/>
                  <a:gd name="T4" fmla="*/ 0 w 26"/>
                  <a:gd name="T5" fmla="*/ 12 h 34"/>
                  <a:gd name="T6" fmla="*/ 13 w 26"/>
                  <a:gd name="T7" fmla="*/ 0 h 34"/>
                  <a:gd name="T8" fmla="*/ 26 w 26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12"/>
                    </a:moveTo>
                    <a:cubicBezTo>
                      <a:pt x="26" y="23"/>
                      <a:pt x="13" y="34"/>
                      <a:pt x="13" y="34"/>
                    </a:cubicBezTo>
                    <a:cubicBezTo>
                      <a:pt x="13" y="34"/>
                      <a:pt x="0" y="23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1" name="Oval 126">
                <a:extLst>
                  <a:ext uri="{FF2B5EF4-FFF2-40B4-BE49-F238E27FC236}">
                    <a16:creationId xmlns:a16="http://schemas.microsoft.com/office/drawing/2014/main" id="{3D2A7FC6-600B-4B8D-B450-3BD40C79AE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8301" y="4242757"/>
                <a:ext cx="50884" cy="5252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4" name="Freeform 130">
                <a:extLst>
                  <a:ext uri="{FF2B5EF4-FFF2-40B4-BE49-F238E27FC236}">
                    <a16:creationId xmlns:a16="http://schemas.microsoft.com/office/drawing/2014/main" id="{22BC35C4-CB32-66D7-E245-C7B4D97923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0725" y="4470913"/>
                <a:ext cx="96844" cy="126388"/>
              </a:xfrm>
              <a:custGeom>
                <a:avLst/>
                <a:gdLst>
                  <a:gd name="T0" fmla="*/ 26 w 26"/>
                  <a:gd name="T1" fmla="*/ 12 h 34"/>
                  <a:gd name="T2" fmla="*/ 13 w 26"/>
                  <a:gd name="T3" fmla="*/ 34 h 34"/>
                  <a:gd name="T4" fmla="*/ 0 w 26"/>
                  <a:gd name="T5" fmla="*/ 12 h 34"/>
                  <a:gd name="T6" fmla="*/ 13 w 26"/>
                  <a:gd name="T7" fmla="*/ 0 h 34"/>
                  <a:gd name="T8" fmla="*/ 26 w 26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12"/>
                    </a:moveTo>
                    <a:cubicBezTo>
                      <a:pt x="26" y="23"/>
                      <a:pt x="13" y="34"/>
                      <a:pt x="13" y="34"/>
                    </a:cubicBezTo>
                    <a:cubicBezTo>
                      <a:pt x="13" y="34"/>
                      <a:pt x="0" y="23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5" name="Oval 131">
                <a:extLst>
                  <a:ext uri="{FF2B5EF4-FFF2-40B4-BE49-F238E27FC236}">
                    <a16:creationId xmlns:a16="http://schemas.microsoft.com/office/drawing/2014/main" id="{41482AEC-1B62-15F8-7947-4BA3255AA9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3705" y="4493892"/>
                <a:ext cx="50884" cy="5088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8" name="Freeform 135">
                <a:extLst>
                  <a:ext uri="{FF2B5EF4-FFF2-40B4-BE49-F238E27FC236}">
                    <a16:creationId xmlns:a16="http://schemas.microsoft.com/office/drawing/2014/main" id="{4A42A8B9-13E0-A0F0-ADE1-D3E93F2AE3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257" y="4277226"/>
                <a:ext cx="98485" cy="124747"/>
              </a:xfrm>
              <a:custGeom>
                <a:avLst/>
                <a:gdLst>
                  <a:gd name="T0" fmla="*/ 26 w 26"/>
                  <a:gd name="T1" fmla="*/ 12 h 34"/>
                  <a:gd name="T2" fmla="*/ 13 w 26"/>
                  <a:gd name="T3" fmla="*/ 34 h 34"/>
                  <a:gd name="T4" fmla="*/ 0 w 26"/>
                  <a:gd name="T5" fmla="*/ 12 h 34"/>
                  <a:gd name="T6" fmla="*/ 13 w 26"/>
                  <a:gd name="T7" fmla="*/ 0 h 34"/>
                  <a:gd name="T8" fmla="*/ 26 w 26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12"/>
                    </a:moveTo>
                    <a:cubicBezTo>
                      <a:pt x="26" y="23"/>
                      <a:pt x="13" y="34"/>
                      <a:pt x="13" y="34"/>
                    </a:cubicBezTo>
                    <a:cubicBezTo>
                      <a:pt x="13" y="34"/>
                      <a:pt x="0" y="23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9" name="Oval 136">
                <a:extLst>
                  <a:ext uri="{FF2B5EF4-FFF2-40B4-BE49-F238E27FC236}">
                    <a16:creationId xmlns:a16="http://schemas.microsoft.com/office/drawing/2014/main" id="{AA6AB9CF-D7A2-63A9-BC3D-3911E4C493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4236" y="4298565"/>
                <a:ext cx="52525" cy="5252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2" name="Freeform 140">
                <a:extLst>
                  <a:ext uri="{FF2B5EF4-FFF2-40B4-BE49-F238E27FC236}">
                    <a16:creationId xmlns:a16="http://schemas.microsoft.com/office/drawing/2014/main" id="{BD28FDA9-4EAF-68C7-63C5-923B121E3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5120" y="3976847"/>
                <a:ext cx="96844" cy="126389"/>
              </a:xfrm>
              <a:custGeom>
                <a:avLst/>
                <a:gdLst>
                  <a:gd name="T0" fmla="*/ 26 w 26"/>
                  <a:gd name="T1" fmla="*/ 12 h 34"/>
                  <a:gd name="T2" fmla="*/ 13 w 26"/>
                  <a:gd name="T3" fmla="*/ 34 h 34"/>
                  <a:gd name="T4" fmla="*/ 0 w 26"/>
                  <a:gd name="T5" fmla="*/ 12 h 34"/>
                  <a:gd name="T6" fmla="*/ 13 w 26"/>
                  <a:gd name="T7" fmla="*/ 0 h 34"/>
                  <a:gd name="T8" fmla="*/ 26 w 26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12"/>
                    </a:moveTo>
                    <a:cubicBezTo>
                      <a:pt x="26" y="23"/>
                      <a:pt x="13" y="34"/>
                      <a:pt x="13" y="34"/>
                    </a:cubicBezTo>
                    <a:cubicBezTo>
                      <a:pt x="13" y="34"/>
                      <a:pt x="0" y="23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3" name="Oval 141">
                <a:extLst>
                  <a:ext uri="{FF2B5EF4-FFF2-40B4-BE49-F238E27FC236}">
                    <a16:creationId xmlns:a16="http://schemas.microsoft.com/office/drawing/2014/main" id="{6A7568A0-EB01-59F8-B4EF-CF0C670946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3999827"/>
                <a:ext cx="50884" cy="50884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6" name="Freeform 145">
                <a:extLst>
                  <a:ext uri="{FF2B5EF4-FFF2-40B4-BE49-F238E27FC236}">
                    <a16:creationId xmlns:a16="http://schemas.microsoft.com/office/drawing/2014/main" id="{AD9DA213-E7E4-3F76-1A4F-251965654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0323" y="3768388"/>
                <a:ext cx="98485" cy="124747"/>
              </a:xfrm>
              <a:custGeom>
                <a:avLst/>
                <a:gdLst>
                  <a:gd name="T0" fmla="*/ 26 w 26"/>
                  <a:gd name="T1" fmla="*/ 12 h 34"/>
                  <a:gd name="T2" fmla="*/ 13 w 26"/>
                  <a:gd name="T3" fmla="*/ 34 h 34"/>
                  <a:gd name="T4" fmla="*/ 0 w 26"/>
                  <a:gd name="T5" fmla="*/ 12 h 34"/>
                  <a:gd name="T6" fmla="*/ 13 w 26"/>
                  <a:gd name="T7" fmla="*/ 0 h 34"/>
                  <a:gd name="T8" fmla="*/ 26 w 26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12"/>
                    </a:moveTo>
                    <a:cubicBezTo>
                      <a:pt x="26" y="23"/>
                      <a:pt x="13" y="34"/>
                      <a:pt x="13" y="34"/>
                    </a:cubicBezTo>
                    <a:cubicBezTo>
                      <a:pt x="13" y="34"/>
                      <a:pt x="0" y="23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7" name="Oval 146">
                <a:extLst>
                  <a:ext uri="{FF2B5EF4-FFF2-40B4-BE49-F238E27FC236}">
                    <a16:creationId xmlns:a16="http://schemas.microsoft.com/office/drawing/2014/main" id="{70468AB5-C8AF-2EA7-20F8-702507379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3302" y="3789727"/>
                <a:ext cx="52525" cy="5252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377" name="Text Placeholder 1">
              <a:extLst>
                <a:ext uri="{FF2B5EF4-FFF2-40B4-BE49-F238E27FC236}">
                  <a16:creationId xmlns:a16="http://schemas.microsoft.com/office/drawing/2014/main" id="{2D02BA16-3D78-9FE0-CC7E-AF9AFAE91C01}"/>
                </a:ext>
              </a:extLst>
            </p:cNvPr>
            <p:cNvSpPr txBox="1">
              <a:spLocks/>
            </p:cNvSpPr>
            <p:nvPr/>
          </p:nvSpPr>
          <p:spPr>
            <a:xfrm>
              <a:off x="1813893" y="1429577"/>
              <a:ext cx="2097006" cy="284693"/>
            </a:xfrm>
            <a:prstGeom prst="rect">
              <a:avLst/>
            </a:prstGeom>
          </p:spPr>
          <p:txBody>
            <a:bodyPr vert="horz" wrap="square" lIns="0" tIns="45720" rIns="91440" bIns="4572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 baseline="0">
                  <a:solidFill>
                    <a:schemeClr val="tx1"/>
                  </a:solidFill>
                  <a:latin typeface="Kaspersky Meduim" panose="020B0604020202020204" charset="0"/>
                  <a:ea typeface="+mn-ea"/>
                  <a:cs typeface="Segoe UI Semibold" panose="020B07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ts val="16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Стран и регионов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8" name="Text Placeholder 1">
              <a:extLst>
                <a:ext uri="{FF2B5EF4-FFF2-40B4-BE49-F238E27FC236}">
                  <a16:creationId xmlns:a16="http://schemas.microsoft.com/office/drawing/2014/main" id="{C2C3AA2D-A11C-D8E2-8955-36545FA34927}"/>
                </a:ext>
              </a:extLst>
            </p:cNvPr>
            <p:cNvSpPr txBox="1">
              <a:spLocks/>
            </p:cNvSpPr>
            <p:nvPr/>
          </p:nvSpPr>
          <p:spPr>
            <a:xfrm>
              <a:off x="1766875" y="2060883"/>
              <a:ext cx="1463104" cy="489878"/>
            </a:xfrm>
            <a:prstGeom prst="rect">
              <a:avLst/>
            </a:prstGeom>
          </p:spPr>
          <p:txBody>
            <a:bodyPr vert="horz" wrap="square" lIns="0" tIns="45720" rIns="91440" bIns="4572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 baseline="0">
                  <a:solidFill>
                    <a:schemeClr val="tx1"/>
                  </a:solidFill>
                  <a:latin typeface="Kaspersky Meduim" panose="020B0604020202020204" charset="0"/>
                  <a:ea typeface="+mn-ea"/>
                  <a:cs typeface="Segoe UI Semibold" panose="020B07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ts val="16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Локальных представительств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3" name="Text Placeholder 1">
              <a:extLst>
                <a:ext uri="{FF2B5EF4-FFF2-40B4-BE49-F238E27FC236}">
                  <a16:creationId xmlns:a16="http://schemas.microsoft.com/office/drawing/2014/main" id="{CC1E778E-A00C-6CDC-6F30-4EC7DAB535A2}"/>
                </a:ext>
              </a:extLst>
            </p:cNvPr>
            <p:cNvSpPr txBox="1">
              <a:spLocks/>
            </p:cNvSpPr>
            <p:nvPr/>
          </p:nvSpPr>
          <p:spPr>
            <a:xfrm>
              <a:off x="5619001" y="1447063"/>
              <a:ext cx="1168871" cy="284693"/>
            </a:xfrm>
            <a:prstGeom prst="rect">
              <a:avLst/>
            </a:prstGeom>
          </p:spPr>
          <p:txBody>
            <a:bodyPr vert="horz" wrap="square" lIns="0" tIns="45720" rIns="91440" bIns="4572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 baseline="0">
                  <a:solidFill>
                    <a:schemeClr val="tx1"/>
                  </a:solidFill>
                  <a:latin typeface="Kaspersky Meduim" panose="020B0604020202020204" charset="0"/>
                  <a:ea typeface="+mn-ea"/>
                  <a:cs typeface="Segoe UI Semibold" panose="020B07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ts val="16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Экспертов 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4" name="Text Placeholder 1">
              <a:extLst>
                <a:ext uri="{FF2B5EF4-FFF2-40B4-BE49-F238E27FC236}">
                  <a16:creationId xmlns:a16="http://schemas.microsoft.com/office/drawing/2014/main" id="{42B996F3-F31E-A6AA-5B85-5ACCF158FCE3}"/>
                </a:ext>
              </a:extLst>
            </p:cNvPr>
            <p:cNvSpPr txBox="1">
              <a:spLocks/>
            </p:cNvSpPr>
            <p:nvPr/>
          </p:nvSpPr>
          <p:spPr>
            <a:xfrm>
              <a:off x="5068002" y="2046039"/>
              <a:ext cx="1375322" cy="489878"/>
            </a:xfrm>
            <a:prstGeom prst="rect">
              <a:avLst/>
            </a:prstGeom>
          </p:spPr>
          <p:txBody>
            <a:bodyPr vert="horz" wrap="square" lIns="0" tIns="45720" rIns="91440" bIns="4572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 baseline="0">
                  <a:solidFill>
                    <a:schemeClr val="tx1"/>
                  </a:solidFill>
                  <a:latin typeface="Kaspersky Meduim" panose="020B0604020202020204" charset="0"/>
                  <a:ea typeface="+mn-ea"/>
                  <a:cs typeface="Segoe UI Semibold" panose="020B07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ts val="16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Сотрудников - разработчики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5" name="Rectangle 1">
              <a:extLst>
                <a:ext uri="{FF2B5EF4-FFF2-40B4-BE49-F238E27FC236}">
                  <a16:creationId xmlns:a16="http://schemas.microsoft.com/office/drawing/2014/main" id="{C9385EAF-9099-29A0-BF74-5E8D9AB68577}"/>
                </a:ext>
              </a:extLst>
            </p:cNvPr>
            <p:cNvSpPr/>
            <p:nvPr/>
          </p:nvSpPr>
          <p:spPr>
            <a:xfrm>
              <a:off x="855701" y="1304380"/>
              <a:ext cx="844783" cy="55399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ts val="4200"/>
                </a:spcAft>
                <a:defRPr/>
              </a:pPr>
              <a:r>
                <a:rPr lang="en-US" sz="3600" kern="0" dirty="0">
                  <a:gradFill>
                    <a:gsLst>
                      <a:gs pos="0">
                        <a:srgbClr val="D633FF"/>
                      </a:gs>
                      <a:gs pos="75000">
                        <a:srgbClr val="29CCB1"/>
                      </a:gs>
                    </a:gsLst>
                    <a:lin ang="0" scaled="1"/>
                  </a:gradFill>
                  <a:latin typeface="Kaspersky Sans Display Medium" panose="020B0003020000020004" pitchFamily="34" charset="-52"/>
                  <a:ea typeface="Lato Light"/>
                  <a:cs typeface="Lato Light"/>
                </a:rPr>
                <a:t>200</a:t>
              </a:r>
              <a:endParaRPr lang="ru-RU" sz="3600" kern="0" dirty="0">
                <a:gradFill>
                  <a:gsLst>
                    <a:gs pos="0">
                      <a:srgbClr val="D633FF"/>
                    </a:gs>
                    <a:gs pos="75000">
                      <a:srgbClr val="29CCB1"/>
                    </a:gs>
                  </a:gsLst>
                  <a:lin ang="0" scaled="1"/>
                </a:gradFill>
                <a:latin typeface="Kaspersky Sans Display Medium" panose="020B0003020000020004" pitchFamily="34" charset="-52"/>
                <a:ea typeface="Lato Light"/>
                <a:cs typeface="Lato Light"/>
              </a:endParaRPr>
            </a:p>
          </p:txBody>
        </p:sp>
        <p:sp>
          <p:nvSpPr>
            <p:cNvPr id="456" name="Rectangle 486">
              <a:extLst>
                <a:ext uri="{FF2B5EF4-FFF2-40B4-BE49-F238E27FC236}">
                  <a16:creationId xmlns:a16="http://schemas.microsoft.com/office/drawing/2014/main" id="{96803B3C-C2EF-44A5-497A-0B732489C889}"/>
                </a:ext>
              </a:extLst>
            </p:cNvPr>
            <p:cNvSpPr/>
            <p:nvPr/>
          </p:nvSpPr>
          <p:spPr>
            <a:xfrm>
              <a:off x="855701" y="2041002"/>
              <a:ext cx="820738" cy="55399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ts val="4200"/>
                </a:spcAft>
                <a:defRPr/>
              </a:pPr>
              <a:r>
                <a:rPr lang="en-US" sz="3600" kern="0" dirty="0">
                  <a:gradFill>
                    <a:gsLst>
                      <a:gs pos="0">
                        <a:srgbClr val="D633FF"/>
                      </a:gs>
                      <a:gs pos="75000">
                        <a:srgbClr val="29CCB1"/>
                      </a:gs>
                    </a:gsLst>
                    <a:lin ang="0" scaled="1"/>
                  </a:gradFill>
                  <a:latin typeface="Kaspersky Sans Display Medium" panose="020B0003020000020004" pitchFamily="34" charset="-52"/>
                  <a:ea typeface="Lato Light"/>
                  <a:cs typeface="Lato Light"/>
                </a:rPr>
                <a:t>30+</a:t>
              </a:r>
              <a:endParaRPr lang="ru-RU" sz="3600" kern="0" dirty="0">
                <a:gradFill>
                  <a:gsLst>
                    <a:gs pos="0">
                      <a:srgbClr val="D633FF"/>
                    </a:gs>
                    <a:gs pos="75000">
                      <a:srgbClr val="29CCB1"/>
                    </a:gs>
                  </a:gsLst>
                  <a:lin ang="0" scaled="1"/>
                </a:gradFill>
                <a:latin typeface="Kaspersky Sans Display Medium" panose="020B0003020000020004" pitchFamily="34" charset="-52"/>
                <a:ea typeface="Lato Light"/>
                <a:cs typeface="Lato Light"/>
              </a:endParaRPr>
            </a:p>
          </p:txBody>
        </p:sp>
        <p:sp>
          <p:nvSpPr>
            <p:cNvPr id="457" name="Rectangle 487">
              <a:extLst>
                <a:ext uri="{FF2B5EF4-FFF2-40B4-BE49-F238E27FC236}">
                  <a16:creationId xmlns:a16="http://schemas.microsoft.com/office/drawing/2014/main" id="{22F0153D-94AC-2496-8D45-14896ED3D7ED}"/>
                </a:ext>
              </a:extLst>
            </p:cNvPr>
            <p:cNvSpPr/>
            <p:nvPr/>
          </p:nvSpPr>
          <p:spPr>
            <a:xfrm>
              <a:off x="4016278" y="1329226"/>
              <a:ext cx="1518044" cy="55399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ts val="4200"/>
                </a:spcAft>
                <a:defRPr/>
              </a:pPr>
              <a:r>
                <a:rPr lang="en-US" sz="3600" kern="0" dirty="0">
                  <a:gradFill>
                    <a:gsLst>
                      <a:gs pos="0">
                        <a:srgbClr val="D633FF"/>
                      </a:gs>
                      <a:gs pos="75000">
                        <a:schemeClr val="accent1"/>
                      </a:gs>
                    </a:gsLst>
                    <a:lin ang="0" scaled="1"/>
                  </a:gradFill>
                  <a:latin typeface="Kaspersky Sans Display Medium" panose="020B0003020000020004" pitchFamily="34" charset="-52"/>
                  <a:ea typeface="Lato Light"/>
                  <a:cs typeface="Lato Light"/>
                </a:rPr>
                <a:t>5,000+</a:t>
              </a:r>
            </a:p>
          </p:txBody>
        </p:sp>
        <p:sp>
          <p:nvSpPr>
            <p:cNvPr id="458" name="Rectangle 488">
              <a:extLst>
                <a:ext uri="{FF2B5EF4-FFF2-40B4-BE49-F238E27FC236}">
                  <a16:creationId xmlns:a16="http://schemas.microsoft.com/office/drawing/2014/main" id="{FE1B8EB4-2FE2-497D-D544-CE3C6A898219}"/>
                </a:ext>
              </a:extLst>
            </p:cNvPr>
            <p:cNvSpPr/>
            <p:nvPr/>
          </p:nvSpPr>
          <p:spPr>
            <a:xfrm>
              <a:off x="4016278" y="2024522"/>
              <a:ext cx="952184" cy="55399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ts val="4200"/>
                </a:spcAft>
                <a:defRPr/>
              </a:pPr>
              <a:r>
                <a:rPr lang="en-US" sz="3600" kern="0" dirty="0">
                  <a:gradFill>
                    <a:gsLst>
                      <a:gs pos="0">
                        <a:srgbClr val="D633FF"/>
                      </a:gs>
                      <a:gs pos="75000">
                        <a:srgbClr val="29CCB1"/>
                      </a:gs>
                    </a:gsLst>
                    <a:lin ang="0" scaled="1"/>
                  </a:gradFill>
                  <a:latin typeface="Kaspersky Sans Display Medium" panose="020B0003020000020004" pitchFamily="34" charset="-52"/>
                  <a:ea typeface="Lato Light"/>
                  <a:cs typeface="Lato Light"/>
                </a:rPr>
                <a:t>50%</a:t>
              </a:r>
              <a:endParaRPr lang="ru-RU" sz="3600" kern="0" dirty="0">
                <a:gradFill>
                  <a:gsLst>
                    <a:gs pos="0">
                      <a:srgbClr val="D633FF"/>
                    </a:gs>
                    <a:gs pos="75000">
                      <a:srgbClr val="29CCB1"/>
                    </a:gs>
                  </a:gsLst>
                  <a:lin ang="0" scaled="1"/>
                </a:gradFill>
                <a:latin typeface="Kaspersky Sans Display Medium" panose="020B0003020000020004" pitchFamily="34" charset="-52"/>
                <a:ea typeface="Lato Light"/>
                <a:cs typeface="Lato Light"/>
              </a:endParaRPr>
            </a:p>
          </p:txBody>
        </p:sp>
        <p:sp>
          <p:nvSpPr>
            <p:cNvPr id="164" name="object 127">
              <a:extLst>
                <a:ext uri="{FF2B5EF4-FFF2-40B4-BE49-F238E27FC236}">
                  <a16:creationId xmlns:a16="http://schemas.microsoft.com/office/drawing/2014/main" id="{3A5E4230-EE0E-45D7-8E83-972307AC51BB}"/>
                </a:ext>
              </a:extLst>
            </p:cNvPr>
            <p:cNvSpPr txBox="1"/>
            <p:nvPr/>
          </p:nvSpPr>
          <p:spPr>
            <a:xfrm>
              <a:off x="10181537" y="2158610"/>
              <a:ext cx="1113744" cy="33855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defTabSz="914377">
                <a:defRPr/>
              </a:pPr>
              <a:r>
                <a:rPr lang="en-US" sz="1200" spc="11" dirty="0">
                  <a:solidFill>
                    <a:srgbClr val="00A88E"/>
                  </a:solidFill>
                  <a:latin typeface="Kaspersky Sans Display Medium" panose="020B0003020000020004" pitchFamily="34" charset="0"/>
                  <a:cs typeface="Arial" panose="020B0604020202020204" pitchFamily="34" charset="0"/>
                </a:rPr>
                <a:t>Latin </a:t>
              </a:r>
              <a:r>
                <a:rPr sz="1200" spc="11" dirty="0">
                  <a:solidFill>
                    <a:srgbClr val="00A88E"/>
                  </a:solidFill>
                  <a:latin typeface="Kaspersky Sans Display Medium" panose="020B0003020000020004" pitchFamily="34" charset="0"/>
                  <a:cs typeface="Arial" panose="020B0604020202020204" pitchFamily="34" charset="0"/>
                </a:rPr>
                <a:t>America</a:t>
              </a:r>
              <a:br>
                <a:rPr lang="en-US" sz="1200" dirty="0">
                  <a:solidFill>
                    <a:srgbClr val="00A88E"/>
                  </a:solidFill>
                  <a:latin typeface="Kaspersky Sans Display Medium" panose="020B0003020000020004" pitchFamily="34" charset="0"/>
                  <a:cs typeface="Arial" panose="020B0604020202020204" pitchFamily="34" charset="0"/>
                </a:rPr>
              </a:br>
              <a:endParaRPr sz="1000" dirty="0">
                <a:solidFill>
                  <a:srgbClr val="00A88E"/>
                </a:solidFill>
                <a:latin typeface="Kaspersky Sans Display Light" panose="020B00030200000200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object 128">
              <a:extLst>
                <a:ext uri="{FF2B5EF4-FFF2-40B4-BE49-F238E27FC236}">
                  <a16:creationId xmlns:a16="http://schemas.microsoft.com/office/drawing/2014/main" id="{13200BC3-5150-4995-A1CF-899C1FF20CA0}"/>
                </a:ext>
              </a:extLst>
            </p:cNvPr>
            <p:cNvSpPr txBox="1"/>
            <p:nvPr/>
          </p:nvSpPr>
          <p:spPr>
            <a:xfrm>
              <a:off x="9031360" y="1408577"/>
              <a:ext cx="1108201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287647" indent="1271" defTabSz="914377">
                <a:defRPr/>
              </a:pPr>
              <a:r>
                <a:rPr sz="1200" spc="11" dirty="0">
                  <a:solidFill>
                    <a:srgbClr val="00A88E"/>
                  </a:solidFill>
                  <a:latin typeface="Kaspersky Sans Display Medium" panose="020B0003020000020004" pitchFamily="34" charset="0"/>
                  <a:cs typeface="Arial" panose="020B0604020202020204" pitchFamily="34" charset="0"/>
                </a:rPr>
                <a:t>Europ</a:t>
              </a:r>
              <a:r>
                <a:rPr lang="en-US" sz="1200" spc="11" dirty="0">
                  <a:solidFill>
                    <a:srgbClr val="00A88E"/>
                  </a:solidFill>
                  <a:latin typeface="Kaspersky Sans Display Medium" panose="020B00030200000200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66" name="object 129">
              <a:extLst>
                <a:ext uri="{FF2B5EF4-FFF2-40B4-BE49-F238E27FC236}">
                  <a16:creationId xmlns:a16="http://schemas.microsoft.com/office/drawing/2014/main" id="{1C9AC8C1-4A41-48A2-9B77-F68FA602373A}"/>
                </a:ext>
              </a:extLst>
            </p:cNvPr>
            <p:cNvSpPr txBox="1"/>
            <p:nvPr/>
          </p:nvSpPr>
          <p:spPr>
            <a:xfrm>
              <a:off x="7897525" y="2070180"/>
              <a:ext cx="1116455" cy="48218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287647" indent="1271" defTabSz="914377">
                <a:lnSpc>
                  <a:spcPct val="150000"/>
                </a:lnSpc>
                <a:defRPr/>
              </a:pPr>
              <a:r>
                <a:rPr sz="1200" spc="5" dirty="0">
                  <a:solidFill>
                    <a:srgbClr val="00A88E"/>
                  </a:solidFill>
                  <a:latin typeface="Kaspersky Sans Display Medium" panose="020B0003020000020004" pitchFamily="34" charset="0"/>
                  <a:cs typeface="Arial" panose="020B0604020202020204" pitchFamily="34" charset="0"/>
                </a:rPr>
                <a:t>Asia</a:t>
              </a:r>
              <a:br>
                <a:rPr lang="en-US" sz="1200" spc="5" dirty="0">
                  <a:solidFill>
                    <a:srgbClr val="00A88E"/>
                  </a:solidFill>
                  <a:latin typeface="Kaspersky Sans Display Medium" panose="020B0003020000020004" pitchFamily="34" charset="0"/>
                  <a:cs typeface="Arial" panose="020B0604020202020204" pitchFamily="34" charset="0"/>
                </a:rPr>
              </a:br>
              <a:endParaRPr lang="en-US" sz="1000" dirty="0">
                <a:solidFill>
                  <a:prstClr val="black"/>
                </a:solidFill>
                <a:latin typeface="Kaspersky Sans Display Light" panose="020B00030200000200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object 130">
              <a:extLst>
                <a:ext uri="{FF2B5EF4-FFF2-40B4-BE49-F238E27FC236}">
                  <a16:creationId xmlns:a16="http://schemas.microsoft.com/office/drawing/2014/main" id="{85E40D36-CCAF-49E3-AE87-1B7193338BD8}"/>
                </a:ext>
              </a:extLst>
            </p:cNvPr>
            <p:cNvSpPr txBox="1"/>
            <p:nvPr/>
          </p:nvSpPr>
          <p:spPr>
            <a:xfrm>
              <a:off x="7881341" y="1408577"/>
              <a:ext cx="1082734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defTabSz="914377">
                <a:defRPr/>
              </a:pPr>
              <a:r>
                <a:rPr sz="1200" spc="5" dirty="0">
                  <a:solidFill>
                    <a:srgbClr val="00A88E"/>
                  </a:solidFill>
                  <a:latin typeface="Kaspersky Sans Display Medium" panose="020B0003020000020004" pitchFamily="34" charset="0"/>
                  <a:cs typeface="Arial" panose="020B0604020202020204" pitchFamily="34" charset="0"/>
                </a:rPr>
                <a:t>Africa</a:t>
              </a:r>
              <a:endParaRPr sz="1000" dirty="0">
                <a:solidFill>
                  <a:srgbClr val="00A88E"/>
                </a:solidFill>
                <a:latin typeface="Kaspersky Sans Display Light" panose="020B00030200000200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object 131">
              <a:extLst>
                <a:ext uri="{FF2B5EF4-FFF2-40B4-BE49-F238E27FC236}">
                  <a16:creationId xmlns:a16="http://schemas.microsoft.com/office/drawing/2014/main" id="{FD4219B7-54F1-4028-A79B-DADFB673D837}"/>
                </a:ext>
              </a:extLst>
            </p:cNvPr>
            <p:cNvSpPr txBox="1"/>
            <p:nvPr/>
          </p:nvSpPr>
          <p:spPr>
            <a:xfrm>
              <a:off x="10181537" y="1408577"/>
              <a:ext cx="1082721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defTabSz="914377">
                <a:defRPr/>
              </a:pPr>
              <a:r>
                <a:rPr lang="en-US" sz="1200" spc="5" dirty="0">
                  <a:solidFill>
                    <a:srgbClr val="00A88E"/>
                  </a:solidFill>
                  <a:latin typeface="Kaspersky Sans Display Medium" panose="020B0003020000020004" pitchFamily="34" charset="0"/>
                  <a:cs typeface="Arial" panose="020B0604020202020204" pitchFamily="34" charset="0"/>
                </a:rPr>
                <a:t>Middle East</a:t>
              </a:r>
            </a:p>
          </p:txBody>
        </p:sp>
        <p:grpSp>
          <p:nvGrpSpPr>
            <p:cNvPr id="171" name="Группа 783">
              <a:extLst>
                <a:ext uri="{FF2B5EF4-FFF2-40B4-BE49-F238E27FC236}">
                  <a16:creationId xmlns:a16="http://schemas.microsoft.com/office/drawing/2014/main" id="{CEA70D4A-F64C-4376-B95B-E8F709608BD2}"/>
                </a:ext>
              </a:extLst>
            </p:cNvPr>
            <p:cNvGrpSpPr/>
            <p:nvPr/>
          </p:nvGrpSpPr>
          <p:grpSpPr>
            <a:xfrm>
              <a:off x="7695448" y="1397883"/>
              <a:ext cx="145630" cy="196797"/>
              <a:chOff x="9935290" y="2923734"/>
              <a:chExt cx="176212" cy="238125"/>
            </a:xfrm>
          </p:grpSpPr>
          <p:sp>
            <p:nvSpPr>
              <p:cNvPr id="172" name="Freeform 15">
                <a:extLst>
                  <a:ext uri="{FF2B5EF4-FFF2-40B4-BE49-F238E27FC236}">
                    <a16:creationId xmlns:a16="http://schemas.microsoft.com/office/drawing/2014/main" id="{1D9CFE39-AA1D-46D4-AB16-1C41EDE235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5290" y="2923734"/>
                <a:ext cx="176212" cy="238125"/>
              </a:xfrm>
              <a:custGeom>
                <a:avLst/>
                <a:gdLst>
                  <a:gd name="T0" fmla="*/ 25 w 25"/>
                  <a:gd name="T1" fmla="*/ 13 h 35"/>
                  <a:gd name="T2" fmla="*/ 12 w 25"/>
                  <a:gd name="T3" fmla="*/ 35 h 35"/>
                  <a:gd name="T4" fmla="*/ 0 w 25"/>
                  <a:gd name="T5" fmla="*/ 13 h 35"/>
                  <a:gd name="T6" fmla="*/ 12 w 25"/>
                  <a:gd name="T7" fmla="*/ 0 h 35"/>
                  <a:gd name="T8" fmla="*/ 25 w 25"/>
                  <a:gd name="T9" fmla="*/ 1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25" y="13"/>
                    </a:moveTo>
                    <a:cubicBezTo>
                      <a:pt x="25" y="23"/>
                      <a:pt x="12" y="35"/>
                      <a:pt x="12" y="35"/>
                    </a:cubicBezTo>
                    <a:cubicBezTo>
                      <a:pt x="12" y="35"/>
                      <a:pt x="0" y="23"/>
                      <a:pt x="0" y="13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20" y="0"/>
                      <a:pt x="25" y="6"/>
                      <a:pt x="25" y="13"/>
                    </a:cubicBezTo>
                    <a:close/>
                  </a:path>
                </a:pathLst>
              </a:custGeom>
              <a:solidFill>
                <a:srgbClr val="00A8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3" name="Oval 16">
                <a:extLst>
                  <a:ext uri="{FF2B5EF4-FFF2-40B4-BE49-F238E27FC236}">
                    <a16:creationId xmlns:a16="http://schemas.microsoft.com/office/drawing/2014/main" id="{AA559D18-DB93-4BA3-A487-59027C980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8155" y="2965010"/>
                <a:ext cx="90487" cy="936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74" name="object 127">
              <a:extLst>
                <a:ext uri="{FF2B5EF4-FFF2-40B4-BE49-F238E27FC236}">
                  <a16:creationId xmlns:a16="http://schemas.microsoft.com/office/drawing/2014/main" id="{0E976427-CA20-4460-BA53-5192E7430FE8}"/>
                </a:ext>
              </a:extLst>
            </p:cNvPr>
            <p:cNvSpPr txBox="1"/>
            <p:nvPr/>
          </p:nvSpPr>
          <p:spPr>
            <a:xfrm>
              <a:off x="7881341" y="4281922"/>
              <a:ext cx="1992455" cy="48218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287647" indent="1271" defTabSz="914377">
                <a:lnSpc>
                  <a:spcPct val="150000"/>
                </a:lnSpc>
                <a:defRPr/>
              </a:pPr>
              <a:r>
                <a:rPr lang="ru-RU" sz="1200" spc="5" dirty="0">
                  <a:solidFill>
                    <a:srgbClr val="D633FF"/>
                  </a:solidFill>
                  <a:latin typeface="Kaspersky Sans Display Medium" panose="020B0003020000020004" pitchFamily="34" charset="0"/>
                  <a:cs typeface="Arial" panose="020B0604020202020204" pitchFamily="34" charset="0"/>
                </a:rPr>
                <a:t>Центры прозрачности</a:t>
              </a:r>
              <a:br>
                <a:rPr lang="sv-SE" spc="5" dirty="0">
                  <a:solidFill>
                    <a:srgbClr val="D633FF"/>
                  </a:solidFill>
                  <a:latin typeface="Kaspersky Sans Display Medium" panose="020B0003020000020004" pitchFamily="34" charset="0"/>
                  <a:cs typeface="Arial" panose="020B0604020202020204" pitchFamily="34" charset="0"/>
                </a:rPr>
              </a:br>
              <a:endParaRPr lang="en-US" sz="1000" spc="5" dirty="0">
                <a:solidFill>
                  <a:srgbClr val="D633FF"/>
                </a:solidFill>
                <a:latin typeface="Kaspersky Sans Display Light" panose="020B00030200000200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5" name="Группа 27">
              <a:extLst>
                <a:ext uri="{FF2B5EF4-FFF2-40B4-BE49-F238E27FC236}">
                  <a16:creationId xmlns:a16="http://schemas.microsoft.com/office/drawing/2014/main" id="{91FCBED4-84B8-4B1A-9A28-69769EA4210F}"/>
                </a:ext>
              </a:extLst>
            </p:cNvPr>
            <p:cNvGrpSpPr/>
            <p:nvPr/>
          </p:nvGrpSpPr>
          <p:grpSpPr>
            <a:xfrm>
              <a:off x="7695436" y="4334662"/>
              <a:ext cx="145630" cy="196797"/>
              <a:chOff x="7668089" y="5332360"/>
              <a:chExt cx="176212" cy="238125"/>
            </a:xfrm>
          </p:grpSpPr>
          <p:sp>
            <p:nvSpPr>
              <p:cNvPr id="176" name="Freeform 15">
                <a:extLst>
                  <a:ext uri="{FF2B5EF4-FFF2-40B4-BE49-F238E27FC236}">
                    <a16:creationId xmlns:a16="http://schemas.microsoft.com/office/drawing/2014/main" id="{6FA42314-9D8F-4267-92A7-397AFC014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8089" y="5332360"/>
                <a:ext cx="176212" cy="238125"/>
              </a:xfrm>
              <a:custGeom>
                <a:avLst/>
                <a:gdLst>
                  <a:gd name="T0" fmla="*/ 25 w 25"/>
                  <a:gd name="T1" fmla="*/ 13 h 35"/>
                  <a:gd name="T2" fmla="*/ 12 w 25"/>
                  <a:gd name="T3" fmla="*/ 35 h 35"/>
                  <a:gd name="T4" fmla="*/ 0 w 25"/>
                  <a:gd name="T5" fmla="*/ 13 h 35"/>
                  <a:gd name="T6" fmla="*/ 12 w 25"/>
                  <a:gd name="T7" fmla="*/ 0 h 35"/>
                  <a:gd name="T8" fmla="*/ 25 w 25"/>
                  <a:gd name="T9" fmla="*/ 1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25" y="13"/>
                    </a:moveTo>
                    <a:cubicBezTo>
                      <a:pt x="25" y="23"/>
                      <a:pt x="12" y="35"/>
                      <a:pt x="12" y="35"/>
                    </a:cubicBezTo>
                    <a:cubicBezTo>
                      <a:pt x="12" y="35"/>
                      <a:pt x="0" y="23"/>
                      <a:pt x="0" y="13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20" y="0"/>
                      <a:pt x="25" y="6"/>
                      <a:pt x="25" y="13"/>
                    </a:cubicBezTo>
                    <a:close/>
                  </a:path>
                </a:pathLst>
              </a:custGeom>
              <a:solidFill>
                <a:srgbClr val="D6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7" name="Oval 16">
                <a:extLst>
                  <a:ext uri="{FF2B5EF4-FFF2-40B4-BE49-F238E27FC236}">
                    <a16:creationId xmlns:a16="http://schemas.microsoft.com/office/drawing/2014/main" id="{466073A8-13AC-4111-AE32-08ADFF064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0963" y="5373636"/>
                <a:ext cx="90487" cy="936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78" name="object 127">
              <a:extLst>
                <a:ext uri="{FF2B5EF4-FFF2-40B4-BE49-F238E27FC236}">
                  <a16:creationId xmlns:a16="http://schemas.microsoft.com/office/drawing/2014/main" id="{97377FCF-D398-4706-9697-03FF8A35D69C}"/>
                </a:ext>
              </a:extLst>
            </p:cNvPr>
            <p:cNvSpPr txBox="1"/>
            <p:nvPr/>
          </p:nvSpPr>
          <p:spPr>
            <a:xfrm>
              <a:off x="9776894" y="4585527"/>
              <a:ext cx="1992455" cy="76944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287647" indent="1271" defTabSz="914377">
                <a:defRPr/>
              </a:pPr>
              <a:r>
                <a:rPr lang="sv-SE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Tokyo, Japan</a:t>
              </a:r>
              <a:br>
                <a:rPr lang="ru-RU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</a:b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Rome, Italy</a:t>
              </a:r>
              <a:b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</a:b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Utrecht, the Netherlands</a:t>
              </a:r>
            </a:p>
            <a:p>
              <a:pPr marL="12700" marR="287647" indent="1271" defTabSz="914377">
                <a:defRPr/>
              </a:pP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Riyadh, Saudi Arabia</a:t>
              </a:r>
              <a:endParaRPr lang="ru-RU" sz="1000" spc="5" dirty="0">
                <a:solidFill>
                  <a:prstClr val="white"/>
                </a:solidFill>
                <a:latin typeface="Kaspersky Sans Display Light" panose="020B0003020000020004" pitchFamily="34" charset="0"/>
                <a:cs typeface="Arial" panose="020B0604020202020204" pitchFamily="34" charset="0"/>
              </a:endParaRPr>
            </a:p>
            <a:p>
              <a:pPr marL="12700" marR="287647" indent="1271" defTabSz="914377">
                <a:defRPr/>
              </a:pP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Istanbul, Turkey</a:t>
              </a:r>
              <a:endParaRPr sz="1000" dirty="0">
                <a:solidFill>
                  <a:prstClr val="white"/>
                </a:solidFill>
                <a:latin typeface="Kaspersky Sans Display Medium" panose="020B00030200000200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9" name="Группа 783">
              <a:extLst>
                <a:ext uri="{FF2B5EF4-FFF2-40B4-BE49-F238E27FC236}">
                  <a16:creationId xmlns:a16="http://schemas.microsoft.com/office/drawing/2014/main" id="{7FD8C1F8-0AB6-437A-B98F-3C08D81F4F81}"/>
                </a:ext>
              </a:extLst>
            </p:cNvPr>
            <p:cNvGrpSpPr/>
            <p:nvPr/>
          </p:nvGrpSpPr>
          <p:grpSpPr>
            <a:xfrm>
              <a:off x="8833563" y="1397883"/>
              <a:ext cx="145630" cy="196797"/>
              <a:chOff x="9935290" y="2923734"/>
              <a:chExt cx="176212" cy="238125"/>
            </a:xfrm>
          </p:grpSpPr>
          <p:sp>
            <p:nvSpPr>
              <p:cNvPr id="180" name="Freeform 15">
                <a:extLst>
                  <a:ext uri="{FF2B5EF4-FFF2-40B4-BE49-F238E27FC236}">
                    <a16:creationId xmlns:a16="http://schemas.microsoft.com/office/drawing/2014/main" id="{180AD8B4-9200-40BB-839B-7779A7720A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5290" y="2923734"/>
                <a:ext cx="176212" cy="238125"/>
              </a:xfrm>
              <a:custGeom>
                <a:avLst/>
                <a:gdLst>
                  <a:gd name="T0" fmla="*/ 25 w 25"/>
                  <a:gd name="T1" fmla="*/ 13 h 35"/>
                  <a:gd name="T2" fmla="*/ 12 w 25"/>
                  <a:gd name="T3" fmla="*/ 35 h 35"/>
                  <a:gd name="T4" fmla="*/ 0 w 25"/>
                  <a:gd name="T5" fmla="*/ 13 h 35"/>
                  <a:gd name="T6" fmla="*/ 12 w 25"/>
                  <a:gd name="T7" fmla="*/ 0 h 35"/>
                  <a:gd name="T8" fmla="*/ 25 w 25"/>
                  <a:gd name="T9" fmla="*/ 1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25" y="13"/>
                    </a:moveTo>
                    <a:cubicBezTo>
                      <a:pt x="25" y="23"/>
                      <a:pt x="12" y="35"/>
                      <a:pt x="12" y="35"/>
                    </a:cubicBezTo>
                    <a:cubicBezTo>
                      <a:pt x="12" y="35"/>
                      <a:pt x="0" y="23"/>
                      <a:pt x="0" y="13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20" y="0"/>
                      <a:pt x="25" y="6"/>
                      <a:pt x="25" y="13"/>
                    </a:cubicBezTo>
                    <a:close/>
                  </a:path>
                </a:pathLst>
              </a:custGeom>
              <a:solidFill>
                <a:srgbClr val="00A8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1" name="Oval 16">
                <a:extLst>
                  <a:ext uri="{FF2B5EF4-FFF2-40B4-BE49-F238E27FC236}">
                    <a16:creationId xmlns:a16="http://schemas.microsoft.com/office/drawing/2014/main" id="{C6A769E4-36AB-439D-AD0C-C51871FD1B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8155" y="2965010"/>
                <a:ext cx="90487" cy="936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82" name="Группа 783">
              <a:extLst>
                <a:ext uri="{FF2B5EF4-FFF2-40B4-BE49-F238E27FC236}">
                  <a16:creationId xmlns:a16="http://schemas.microsoft.com/office/drawing/2014/main" id="{01C6EEC8-73DA-4091-845A-EF90B9C74B68}"/>
                </a:ext>
              </a:extLst>
            </p:cNvPr>
            <p:cNvGrpSpPr/>
            <p:nvPr/>
          </p:nvGrpSpPr>
          <p:grpSpPr>
            <a:xfrm>
              <a:off x="9977609" y="1397883"/>
              <a:ext cx="145630" cy="196797"/>
              <a:chOff x="9935290" y="2923734"/>
              <a:chExt cx="176212" cy="238125"/>
            </a:xfrm>
          </p:grpSpPr>
          <p:sp>
            <p:nvSpPr>
              <p:cNvPr id="183" name="Freeform 15">
                <a:extLst>
                  <a:ext uri="{FF2B5EF4-FFF2-40B4-BE49-F238E27FC236}">
                    <a16:creationId xmlns:a16="http://schemas.microsoft.com/office/drawing/2014/main" id="{4A6A3089-F953-4B2A-B35B-15A155EAA9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5290" y="2923734"/>
                <a:ext cx="176212" cy="238125"/>
              </a:xfrm>
              <a:custGeom>
                <a:avLst/>
                <a:gdLst>
                  <a:gd name="T0" fmla="*/ 25 w 25"/>
                  <a:gd name="T1" fmla="*/ 13 h 35"/>
                  <a:gd name="T2" fmla="*/ 12 w 25"/>
                  <a:gd name="T3" fmla="*/ 35 h 35"/>
                  <a:gd name="T4" fmla="*/ 0 w 25"/>
                  <a:gd name="T5" fmla="*/ 13 h 35"/>
                  <a:gd name="T6" fmla="*/ 12 w 25"/>
                  <a:gd name="T7" fmla="*/ 0 h 35"/>
                  <a:gd name="T8" fmla="*/ 25 w 25"/>
                  <a:gd name="T9" fmla="*/ 1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25" y="13"/>
                    </a:moveTo>
                    <a:cubicBezTo>
                      <a:pt x="25" y="23"/>
                      <a:pt x="12" y="35"/>
                      <a:pt x="12" y="35"/>
                    </a:cubicBezTo>
                    <a:cubicBezTo>
                      <a:pt x="12" y="35"/>
                      <a:pt x="0" y="23"/>
                      <a:pt x="0" y="13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20" y="0"/>
                      <a:pt x="25" y="6"/>
                      <a:pt x="25" y="13"/>
                    </a:cubicBezTo>
                    <a:close/>
                  </a:path>
                </a:pathLst>
              </a:custGeom>
              <a:solidFill>
                <a:srgbClr val="00A8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4" name="Oval 16">
                <a:extLst>
                  <a:ext uri="{FF2B5EF4-FFF2-40B4-BE49-F238E27FC236}">
                    <a16:creationId xmlns:a16="http://schemas.microsoft.com/office/drawing/2014/main" id="{FF7EFB03-F174-407C-95E1-F5F013B67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8155" y="2965010"/>
                <a:ext cx="90487" cy="936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85" name="Группа 783">
              <a:extLst>
                <a:ext uri="{FF2B5EF4-FFF2-40B4-BE49-F238E27FC236}">
                  <a16:creationId xmlns:a16="http://schemas.microsoft.com/office/drawing/2014/main" id="{0BB790F3-5B53-4553-AE09-48F0534C8EA1}"/>
                </a:ext>
              </a:extLst>
            </p:cNvPr>
            <p:cNvGrpSpPr/>
            <p:nvPr/>
          </p:nvGrpSpPr>
          <p:grpSpPr>
            <a:xfrm>
              <a:off x="7695448" y="2126585"/>
              <a:ext cx="145630" cy="196797"/>
              <a:chOff x="9935290" y="2923734"/>
              <a:chExt cx="176212" cy="238125"/>
            </a:xfrm>
          </p:grpSpPr>
          <p:sp>
            <p:nvSpPr>
              <p:cNvPr id="186" name="Freeform 15">
                <a:extLst>
                  <a:ext uri="{FF2B5EF4-FFF2-40B4-BE49-F238E27FC236}">
                    <a16:creationId xmlns:a16="http://schemas.microsoft.com/office/drawing/2014/main" id="{D7C8D819-ECB8-4E54-9DBD-E5A000778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5290" y="2923734"/>
                <a:ext cx="176212" cy="238125"/>
              </a:xfrm>
              <a:custGeom>
                <a:avLst/>
                <a:gdLst>
                  <a:gd name="T0" fmla="*/ 25 w 25"/>
                  <a:gd name="T1" fmla="*/ 13 h 35"/>
                  <a:gd name="T2" fmla="*/ 12 w 25"/>
                  <a:gd name="T3" fmla="*/ 35 h 35"/>
                  <a:gd name="T4" fmla="*/ 0 w 25"/>
                  <a:gd name="T5" fmla="*/ 13 h 35"/>
                  <a:gd name="T6" fmla="*/ 12 w 25"/>
                  <a:gd name="T7" fmla="*/ 0 h 35"/>
                  <a:gd name="T8" fmla="*/ 25 w 25"/>
                  <a:gd name="T9" fmla="*/ 1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25" y="13"/>
                    </a:moveTo>
                    <a:cubicBezTo>
                      <a:pt x="25" y="23"/>
                      <a:pt x="12" y="35"/>
                      <a:pt x="12" y="35"/>
                    </a:cubicBezTo>
                    <a:cubicBezTo>
                      <a:pt x="12" y="35"/>
                      <a:pt x="0" y="23"/>
                      <a:pt x="0" y="13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20" y="0"/>
                      <a:pt x="25" y="6"/>
                      <a:pt x="25" y="13"/>
                    </a:cubicBezTo>
                    <a:close/>
                  </a:path>
                </a:pathLst>
              </a:custGeom>
              <a:solidFill>
                <a:srgbClr val="00A8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7" name="Oval 16">
                <a:extLst>
                  <a:ext uri="{FF2B5EF4-FFF2-40B4-BE49-F238E27FC236}">
                    <a16:creationId xmlns:a16="http://schemas.microsoft.com/office/drawing/2014/main" id="{5BFCED2E-D582-4AF8-9D87-3582E3DC68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8155" y="2965010"/>
                <a:ext cx="90487" cy="936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88" name="Группа 783">
              <a:extLst>
                <a:ext uri="{FF2B5EF4-FFF2-40B4-BE49-F238E27FC236}">
                  <a16:creationId xmlns:a16="http://schemas.microsoft.com/office/drawing/2014/main" id="{05872661-79BD-41C1-9930-000694DD9AD2}"/>
                </a:ext>
              </a:extLst>
            </p:cNvPr>
            <p:cNvGrpSpPr/>
            <p:nvPr/>
          </p:nvGrpSpPr>
          <p:grpSpPr>
            <a:xfrm>
              <a:off x="9977609" y="2143072"/>
              <a:ext cx="145630" cy="196797"/>
              <a:chOff x="9935290" y="2923734"/>
              <a:chExt cx="176212" cy="238125"/>
            </a:xfrm>
          </p:grpSpPr>
          <p:sp>
            <p:nvSpPr>
              <p:cNvPr id="189" name="Freeform 15">
                <a:extLst>
                  <a:ext uri="{FF2B5EF4-FFF2-40B4-BE49-F238E27FC236}">
                    <a16:creationId xmlns:a16="http://schemas.microsoft.com/office/drawing/2014/main" id="{7CFA478B-1B13-4093-A631-A476421B9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5290" y="2923734"/>
                <a:ext cx="176212" cy="238125"/>
              </a:xfrm>
              <a:custGeom>
                <a:avLst/>
                <a:gdLst>
                  <a:gd name="T0" fmla="*/ 25 w 25"/>
                  <a:gd name="T1" fmla="*/ 13 h 35"/>
                  <a:gd name="T2" fmla="*/ 12 w 25"/>
                  <a:gd name="T3" fmla="*/ 35 h 35"/>
                  <a:gd name="T4" fmla="*/ 0 w 25"/>
                  <a:gd name="T5" fmla="*/ 13 h 35"/>
                  <a:gd name="T6" fmla="*/ 12 w 25"/>
                  <a:gd name="T7" fmla="*/ 0 h 35"/>
                  <a:gd name="T8" fmla="*/ 25 w 25"/>
                  <a:gd name="T9" fmla="*/ 1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25" y="13"/>
                    </a:moveTo>
                    <a:cubicBezTo>
                      <a:pt x="25" y="23"/>
                      <a:pt x="12" y="35"/>
                      <a:pt x="12" y="35"/>
                    </a:cubicBezTo>
                    <a:cubicBezTo>
                      <a:pt x="12" y="35"/>
                      <a:pt x="0" y="23"/>
                      <a:pt x="0" y="13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20" y="0"/>
                      <a:pt x="25" y="6"/>
                      <a:pt x="25" y="13"/>
                    </a:cubicBezTo>
                    <a:close/>
                  </a:path>
                </a:pathLst>
              </a:custGeom>
              <a:solidFill>
                <a:srgbClr val="00A8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0" name="Oval 16">
                <a:extLst>
                  <a:ext uri="{FF2B5EF4-FFF2-40B4-BE49-F238E27FC236}">
                    <a16:creationId xmlns:a16="http://schemas.microsoft.com/office/drawing/2014/main" id="{928A11BB-227C-4474-9F8D-30DA3D9355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8155" y="2965010"/>
                <a:ext cx="90487" cy="936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91" name="object 128">
              <a:extLst>
                <a:ext uri="{FF2B5EF4-FFF2-40B4-BE49-F238E27FC236}">
                  <a16:creationId xmlns:a16="http://schemas.microsoft.com/office/drawing/2014/main" id="{D967986B-AC1A-4384-9DF3-EC5CF594FE41}"/>
                </a:ext>
              </a:extLst>
            </p:cNvPr>
            <p:cNvSpPr txBox="1"/>
            <p:nvPr/>
          </p:nvSpPr>
          <p:spPr>
            <a:xfrm>
              <a:off x="9038676" y="1628059"/>
              <a:ext cx="1108201" cy="20005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287647" indent="1271" defTabSz="914377">
                <a:defRPr/>
              </a:pP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Czech</a:t>
              </a:r>
              <a:b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</a:b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Republic</a:t>
              </a:r>
            </a:p>
            <a:p>
              <a:pPr marL="12700" marR="287647" indent="1271" defTabSz="914377">
                <a:defRPr/>
              </a:pP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France</a:t>
              </a:r>
            </a:p>
            <a:p>
              <a:pPr marL="12700" marR="287647" indent="1271" defTabSz="914377">
                <a:defRPr/>
              </a:pP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Germany</a:t>
              </a:r>
            </a:p>
            <a:p>
              <a:pPr marL="12700" marR="287647" indent="1271" defTabSz="914377">
                <a:defRPr/>
              </a:pP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Israel</a:t>
              </a:r>
            </a:p>
            <a:p>
              <a:pPr marL="12700" marR="287647" indent="1271" defTabSz="914377">
                <a:defRPr/>
              </a:pP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Italy</a:t>
              </a:r>
            </a:p>
            <a:p>
              <a:pPr marL="12700" marR="287647" indent="1271" defTabSz="914377">
                <a:defRPr/>
              </a:pP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Netherlands</a:t>
              </a:r>
            </a:p>
            <a:p>
              <a:pPr marL="12700" marR="287647" indent="1271" defTabSz="914377">
                <a:defRPr/>
              </a:pP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Portugal</a:t>
              </a:r>
            </a:p>
            <a:p>
              <a:pPr marL="12700" marR="287647" indent="1271" defTabSz="914377">
                <a:defRPr/>
              </a:pP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Romania</a:t>
              </a:r>
            </a:p>
            <a:p>
              <a:pPr marL="12700" marR="287647" indent="1271" defTabSz="914377">
                <a:defRPr/>
              </a:pP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Russia </a:t>
              </a:r>
            </a:p>
            <a:p>
              <a:pPr marL="12700" marR="287647" indent="1271" defTabSz="914377">
                <a:defRPr/>
              </a:pP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Spain</a:t>
              </a:r>
            </a:p>
            <a:p>
              <a:pPr marL="12700" marR="287647" indent="1271" defTabSz="914377">
                <a:defRPr/>
              </a:pP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Switzerland</a:t>
              </a:r>
            </a:p>
            <a:p>
              <a:pPr marL="12700" marR="287647" indent="1271" defTabSz="914377">
                <a:defRPr/>
              </a:pP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UK</a:t>
              </a:r>
              <a:endParaRPr sz="1000" dirty="0">
                <a:solidFill>
                  <a:prstClr val="white"/>
                </a:solidFill>
                <a:latin typeface="Kaspersky Sans Display Light" panose="020B00030200000200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object 129">
              <a:extLst>
                <a:ext uri="{FF2B5EF4-FFF2-40B4-BE49-F238E27FC236}">
                  <a16:creationId xmlns:a16="http://schemas.microsoft.com/office/drawing/2014/main" id="{F59C058C-3252-49AF-89D6-888EAC36FFA6}"/>
                </a:ext>
              </a:extLst>
            </p:cNvPr>
            <p:cNvSpPr txBox="1"/>
            <p:nvPr/>
          </p:nvSpPr>
          <p:spPr>
            <a:xfrm>
              <a:off x="7880518" y="2348860"/>
              <a:ext cx="1116455" cy="13849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287647" indent="1271" defTabSz="914377">
                <a:defRPr/>
              </a:pPr>
              <a:r>
                <a:rPr lang="it-IT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Greater China (China, Hong Kong)</a:t>
              </a: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 </a:t>
              </a:r>
            </a:p>
            <a:p>
              <a:pPr marL="12700" marR="287647" indent="1271" defTabSz="914377">
                <a:defRPr/>
              </a:pP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India </a:t>
              </a:r>
            </a:p>
            <a:p>
              <a:pPr marL="12700" marR="287647" indent="1271" defTabSz="914377">
                <a:defRPr/>
              </a:pP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Japan </a:t>
              </a:r>
            </a:p>
            <a:p>
              <a:pPr marL="12700" marR="287647" indent="1271" defTabSz="914377">
                <a:defRPr/>
              </a:pP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Kazakhstan</a:t>
              </a:r>
              <a:b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</a:b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Malaysia</a:t>
              </a:r>
              <a:endParaRPr lang="en-US" sz="1000" dirty="0">
                <a:solidFill>
                  <a:prstClr val="white"/>
                </a:solidFill>
                <a:latin typeface="Kaspersky Sans Display Light" panose="020B0003020000020004" pitchFamily="34" charset="0"/>
                <a:cs typeface="Arial" panose="020B0604020202020204" pitchFamily="34" charset="0"/>
              </a:endParaRPr>
            </a:p>
            <a:p>
              <a:pPr marL="12700" marR="287647" indent="1271" defTabSz="914377">
                <a:defRPr/>
              </a:pP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Singapore</a:t>
              </a:r>
              <a:endParaRPr lang="en-US" sz="1000" dirty="0">
                <a:solidFill>
                  <a:prstClr val="white"/>
                </a:solidFill>
                <a:latin typeface="Kaspersky Sans Display Light" panose="020B0003020000020004" pitchFamily="34" charset="0"/>
                <a:cs typeface="Arial" panose="020B0604020202020204" pitchFamily="34" charset="0"/>
              </a:endParaRPr>
            </a:p>
            <a:p>
              <a:pPr marL="12700" marR="287647" indent="1271" defTabSz="914377">
                <a:defRPr/>
              </a:pP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Sout</a:t>
              </a:r>
              <a:r>
                <a:rPr lang="en-US" sz="1000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h</a:t>
              </a:r>
              <a:r>
                <a:rPr lang="en-US" sz="1000" spc="1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 </a:t>
              </a: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Korea</a:t>
              </a:r>
              <a:endParaRPr lang="en-US" sz="1000" dirty="0">
                <a:solidFill>
                  <a:prstClr val="white"/>
                </a:solidFill>
                <a:latin typeface="Kaspersky Sans Display Light" panose="020B00030200000200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" name="object 131">
              <a:extLst>
                <a:ext uri="{FF2B5EF4-FFF2-40B4-BE49-F238E27FC236}">
                  <a16:creationId xmlns:a16="http://schemas.microsoft.com/office/drawing/2014/main" id="{6C44ECE6-D52B-4ECB-98DC-0AB0980E600F}"/>
                </a:ext>
              </a:extLst>
            </p:cNvPr>
            <p:cNvSpPr txBox="1"/>
            <p:nvPr/>
          </p:nvSpPr>
          <p:spPr>
            <a:xfrm>
              <a:off x="10181537" y="1628059"/>
              <a:ext cx="1082721" cy="61555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156841" indent="-635" defTabSz="914377">
                <a:defRPr/>
              </a:pPr>
              <a:r>
                <a:rPr lang="en-US" sz="1000" dirty="0">
                  <a:solidFill>
                    <a:prstClr val="white"/>
                  </a:solidFill>
                  <a:latin typeface="Kaspersky Sans Display Light" panose="020B0003020000020004" pitchFamily="34" charset="0"/>
                </a:rPr>
                <a:t>Saudi Arabia</a:t>
              </a:r>
            </a:p>
            <a:p>
              <a:pPr marL="12700" marR="156841" indent="-635" defTabSz="914377">
                <a:defRPr/>
              </a:pPr>
              <a:r>
                <a:rPr lang="en-US" sz="1000" dirty="0">
                  <a:solidFill>
                    <a:prstClr val="white"/>
                  </a:solidFill>
                  <a:latin typeface="Kaspersky Sans Display Light" panose="020B0003020000020004" pitchFamily="34" charset="0"/>
                </a:rPr>
                <a:t>Turkey</a:t>
              </a:r>
            </a:p>
            <a:p>
              <a:pPr marL="12700" marR="156841" indent="-635" defTabSz="914377">
                <a:defRPr/>
              </a:pPr>
              <a:r>
                <a:rPr lang="en-US" sz="1000" dirty="0">
                  <a:solidFill>
                    <a:prstClr val="white"/>
                  </a:solidFill>
                  <a:latin typeface="Kaspersky Sans Display Light" panose="020B0003020000020004" pitchFamily="34" charset="0"/>
                </a:rPr>
                <a:t>UAE</a:t>
              </a:r>
              <a:b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</a:br>
              <a:endParaRPr sz="1000" dirty="0">
                <a:solidFill>
                  <a:prstClr val="white"/>
                </a:solidFill>
                <a:latin typeface="Kaspersky Sans Display Light" panose="020B00030200000200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object 127">
              <a:extLst>
                <a:ext uri="{FF2B5EF4-FFF2-40B4-BE49-F238E27FC236}">
                  <a16:creationId xmlns:a16="http://schemas.microsoft.com/office/drawing/2014/main" id="{6C7F6A0D-3BEA-439C-8404-0A74937C299C}"/>
                </a:ext>
              </a:extLst>
            </p:cNvPr>
            <p:cNvSpPr txBox="1"/>
            <p:nvPr/>
          </p:nvSpPr>
          <p:spPr>
            <a:xfrm>
              <a:off x="10181537" y="2386294"/>
              <a:ext cx="1113744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defTabSz="914377">
                <a:defRPr/>
              </a:pPr>
              <a:r>
                <a:rPr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Brazil</a:t>
              </a:r>
              <a:endParaRPr lang="en-US" sz="1000" spc="5" dirty="0">
                <a:solidFill>
                  <a:prstClr val="white"/>
                </a:solidFill>
                <a:latin typeface="Kaspersky Sans Display Light" panose="020B0003020000020004" pitchFamily="34" charset="0"/>
                <a:cs typeface="Arial" panose="020B0604020202020204" pitchFamily="34" charset="0"/>
              </a:endParaRPr>
            </a:p>
            <a:p>
              <a:pPr marL="12700" marR="5080" defTabSz="914377">
                <a:defRPr/>
              </a:pP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Mexico</a:t>
              </a:r>
              <a:endParaRPr sz="1000" dirty="0">
                <a:solidFill>
                  <a:prstClr val="white"/>
                </a:solidFill>
                <a:latin typeface="Kaspersky Sans Display Light" panose="020B00030200000200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object 127">
              <a:extLst>
                <a:ext uri="{FF2B5EF4-FFF2-40B4-BE49-F238E27FC236}">
                  <a16:creationId xmlns:a16="http://schemas.microsoft.com/office/drawing/2014/main" id="{49133FDC-1D19-462B-9263-9AFE37A9C131}"/>
                </a:ext>
              </a:extLst>
            </p:cNvPr>
            <p:cNvSpPr txBox="1"/>
            <p:nvPr/>
          </p:nvSpPr>
          <p:spPr>
            <a:xfrm>
              <a:off x="7881341" y="4585527"/>
              <a:ext cx="1992455" cy="9233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287647" indent="1271" defTabSz="914377">
                <a:defRPr/>
              </a:pPr>
              <a:r>
                <a:rPr lang="sv-SE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Zurich, Switzerland</a:t>
              </a:r>
              <a:endParaRPr lang="ru-RU" sz="1000" spc="5" dirty="0">
                <a:solidFill>
                  <a:prstClr val="white"/>
                </a:solidFill>
                <a:latin typeface="Kaspersky Sans Display Light" panose="020B0003020000020004" pitchFamily="34" charset="0"/>
                <a:cs typeface="Arial" panose="020B0604020202020204" pitchFamily="34" charset="0"/>
              </a:endParaRPr>
            </a:p>
            <a:p>
              <a:pPr marL="12700" marR="287647" indent="1271" defTabSz="914377">
                <a:defRPr/>
              </a:pPr>
              <a:r>
                <a:rPr lang="sv-SE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Madrid, Spain</a:t>
              </a:r>
            </a:p>
            <a:p>
              <a:pPr marL="12700" marR="287647" indent="1271" defTabSz="914377">
                <a:defRPr/>
              </a:pPr>
              <a:r>
                <a:rPr lang="sv-SE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São Paulo, Brazil</a:t>
              </a:r>
            </a:p>
            <a:p>
              <a:pPr marL="12700" marR="287647" indent="1271" defTabSz="914377">
                <a:defRPr/>
              </a:pPr>
              <a:r>
                <a:rPr lang="sv-SE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Kuala Lumpur, Malaysia</a:t>
              </a:r>
              <a:br>
                <a:rPr lang="sv-SE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</a:b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Kigali. Rwanda</a:t>
              </a:r>
              <a:endParaRPr lang="ru-RU" sz="1000" spc="5" dirty="0">
                <a:solidFill>
                  <a:prstClr val="white"/>
                </a:solidFill>
                <a:latin typeface="Kaspersky Sans Display Light" panose="020B0003020000020004" pitchFamily="34" charset="0"/>
                <a:cs typeface="Arial" panose="020B0604020202020204" pitchFamily="34" charset="0"/>
              </a:endParaRPr>
            </a:p>
            <a:p>
              <a:pPr marL="12700" marR="287647" indent="1271" defTabSz="914377">
                <a:defRPr/>
              </a:pPr>
              <a:r>
                <a:rPr lang="sv-SE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Singapore</a:t>
              </a:r>
            </a:p>
          </p:txBody>
        </p:sp>
        <p:sp>
          <p:nvSpPr>
            <p:cNvPr id="196" name="object 130">
              <a:extLst>
                <a:ext uri="{FF2B5EF4-FFF2-40B4-BE49-F238E27FC236}">
                  <a16:creationId xmlns:a16="http://schemas.microsoft.com/office/drawing/2014/main" id="{D34964EE-F8C2-42BA-9EC9-6F3BE6C034EA}"/>
                </a:ext>
              </a:extLst>
            </p:cNvPr>
            <p:cNvSpPr txBox="1"/>
            <p:nvPr/>
          </p:nvSpPr>
          <p:spPr>
            <a:xfrm>
              <a:off x="7882131" y="1628059"/>
              <a:ext cx="1082734" cy="4616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defTabSz="914377">
                <a:defRPr/>
              </a:pP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South Africa</a:t>
              </a:r>
            </a:p>
            <a:p>
              <a:pPr marL="12700" defTabSz="914377">
                <a:defRPr/>
              </a:pP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Kenya</a:t>
              </a:r>
              <a:b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</a:br>
              <a:r>
                <a:rPr lang="en-US" sz="1000" spc="5" dirty="0">
                  <a:solidFill>
                    <a:prstClr val="white"/>
                  </a:solidFill>
                  <a:latin typeface="Kaspersky Sans Display Light" panose="020B0003020000020004" pitchFamily="34" charset="0"/>
                  <a:cs typeface="Arial" panose="020B0604020202020204" pitchFamily="34" charset="0"/>
                </a:rPr>
                <a:t>Rwanda</a:t>
              </a:r>
              <a:endParaRPr sz="1000" dirty="0">
                <a:solidFill>
                  <a:prstClr val="white"/>
                </a:solidFill>
                <a:latin typeface="Kaspersky Sans Display Light" panose="020B00030200000200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890E3F17-CFDB-4DCA-AF85-79ED158F416E}"/>
              </a:ext>
            </a:extLst>
          </p:cNvPr>
          <p:cNvGrpSpPr/>
          <p:nvPr/>
        </p:nvGrpSpPr>
        <p:grpSpPr>
          <a:xfrm>
            <a:off x="13153799" y="1403542"/>
            <a:ext cx="10442573" cy="4591030"/>
            <a:chOff x="874713" y="1403542"/>
            <a:chExt cx="10442573" cy="4591030"/>
          </a:xfrm>
        </p:grpSpPr>
        <p:sp>
          <p:nvSpPr>
            <p:cNvPr id="124" name="Text Placeholder 1">
              <a:extLst>
                <a:ext uri="{FF2B5EF4-FFF2-40B4-BE49-F238E27FC236}">
                  <a16:creationId xmlns:a16="http://schemas.microsoft.com/office/drawing/2014/main" id="{A7EDD8DF-89F0-4C02-A94B-1E2D8926A233}"/>
                </a:ext>
              </a:extLst>
            </p:cNvPr>
            <p:cNvSpPr txBox="1">
              <a:spLocks/>
            </p:cNvSpPr>
            <p:nvPr/>
          </p:nvSpPr>
          <p:spPr>
            <a:xfrm>
              <a:off x="874714" y="2287188"/>
              <a:ext cx="4440330" cy="1754326"/>
            </a:xfrm>
            <a:prstGeom prst="rect">
              <a:avLst/>
            </a:prstGeom>
          </p:spPr>
          <p:txBody>
            <a:bodyPr vert="horz" wrap="square" lIns="0" tIns="45720" rIns="91440" bIns="4572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 baseline="0">
                  <a:solidFill>
                    <a:schemeClr val="tx1"/>
                  </a:solidFill>
                  <a:latin typeface="Kaspersky Meduim" panose="020B0604020202020204" charset="0"/>
                  <a:ea typeface="+mn-ea"/>
                  <a:cs typeface="Segoe UI Semibold" panose="020B07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77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chemeClr val="accent2"/>
                      </a:gs>
                      <a:gs pos="75000">
                        <a:schemeClr val="accent1"/>
                      </a:gs>
                    </a:gsLst>
                    <a:lin ang="0" scaled="0"/>
                  </a:gra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Cyberthreat-related user data storage and processing</a:t>
              </a:r>
            </a:p>
          </p:txBody>
        </p:sp>
        <p:sp>
          <p:nvSpPr>
            <p:cNvPr id="125" name="Text Placeholder 1">
              <a:extLst>
                <a:ext uri="{FF2B5EF4-FFF2-40B4-BE49-F238E27FC236}">
                  <a16:creationId xmlns:a16="http://schemas.microsoft.com/office/drawing/2014/main" id="{5EB5C0BD-9FF0-4485-B20E-BCBF42ECF152}"/>
                </a:ext>
              </a:extLst>
            </p:cNvPr>
            <p:cNvSpPr txBox="1">
              <a:spLocks/>
            </p:cNvSpPr>
            <p:nvPr/>
          </p:nvSpPr>
          <p:spPr>
            <a:xfrm>
              <a:off x="874713" y="4240246"/>
              <a:ext cx="4370387" cy="1754326"/>
            </a:xfrm>
            <a:prstGeom prst="rect">
              <a:avLst/>
            </a:prstGeom>
          </p:spPr>
          <p:txBody>
            <a:bodyPr vert="horz" wrap="square" lIns="0" tIns="45720" rIns="91440" bIns="4572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 baseline="0">
                  <a:solidFill>
                    <a:schemeClr val="tx1"/>
                  </a:solidFill>
                  <a:latin typeface="Kaspersky Meduim" panose="020B0604020202020204" charset="0"/>
                  <a:ea typeface="+mn-ea"/>
                  <a:cs typeface="Segoe UI Semibold" panose="020B07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defTabSz="914377">
                <a:spcBef>
                  <a:spcPts val="0"/>
                </a:spcBef>
                <a:buNone/>
                <a:defRPr/>
              </a:pPr>
              <a:r>
                <a:rPr lang="en-US" sz="1800" dirty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  <a:t>Malicious and suspicious files received from users of Kaspersky products in Europe, North and Latin America, the Middle East, and also countries in Asia-Pacific region are processed and stored in Switzerland.</a:t>
              </a:r>
            </a:p>
          </p:txBody>
        </p:sp>
        <p:sp>
          <p:nvSpPr>
            <p:cNvPr id="126" name="Text Placeholder 1">
              <a:extLst>
                <a:ext uri="{FF2B5EF4-FFF2-40B4-BE49-F238E27FC236}">
                  <a16:creationId xmlns:a16="http://schemas.microsoft.com/office/drawing/2014/main" id="{00000381-B4BB-4029-8DFF-D4DB25D25FFD}"/>
                </a:ext>
              </a:extLst>
            </p:cNvPr>
            <p:cNvSpPr txBox="1">
              <a:spLocks/>
            </p:cNvSpPr>
            <p:nvPr/>
          </p:nvSpPr>
          <p:spPr>
            <a:xfrm>
              <a:off x="7237016" y="2287188"/>
              <a:ext cx="4080270" cy="1200329"/>
            </a:xfrm>
            <a:prstGeom prst="rect">
              <a:avLst/>
            </a:prstGeom>
          </p:spPr>
          <p:txBody>
            <a:bodyPr vert="horz" wrap="square" lIns="0" tIns="45720" rIns="91440" bIns="4572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 baseline="0">
                  <a:solidFill>
                    <a:schemeClr val="tx1"/>
                  </a:solidFill>
                  <a:latin typeface="Kaspersky Meduim" panose="020B0604020202020204" charset="0"/>
                  <a:ea typeface="+mn-ea"/>
                  <a:cs typeface="Segoe UI Semibold" panose="020B07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77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chemeClr val="accent2"/>
                      </a:gs>
                      <a:gs pos="75000">
                        <a:schemeClr val="accent1"/>
                      </a:gs>
                    </a:gsLst>
                    <a:lin ang="0" scaled="0"/>
                  </a:gra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Transparency Centers</a:t>
              </a:r>
            </a:p>
          </p:txBody>
        </p:sp>
        <p:sp>
          <p:nvSpPr>
            <p:cNvPr id="127" name="Text Placeholder 1">
              <a:extLst>
                <a:ext uri="{FF2B5EF4-FFF2-40B4-BE49-F238E27FC236}">
                  <a16:creationId xmlns:a16="http://schemas.microsoft.com/office/drawing/2014/main" id="{C59E6867-8CDE-45CC-8A12-B5080AB852E2}"/>
                </a:ext>
              </a:extLst>
            </p:cNvPr>
            <p:cNvSpPr txBox="1">
              <a:spLocks/>
            </p:cNvSpPr>
            <p:nvPr/>
          </p:nvSpPr>
          <p:spPr>
            <a:xfrm>
              <a:off x="7238892" y="3715209"/>
              <a:ext cx="4078394" cy="1477328"/>
            </a:xfrm>
            <a:prstGeom prst="rect">
              <a:avLst/>
            </a:prstGeom>
          </p:spPr>
          <p:txBody>
            <a:bodyPr vert="horz" wrap="square" lIns="0" tIns="45720" rIns="91440" bIns="4572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 baseline="0">
                  <a:solidFill>
                    <a:schemeClr val="tx1"/>
                  </a:solidFill>
                  <a:latin typeface="Kaspersky Meduim" panose="020B0604020202020204" charset="0"/>
                  <a:ea typeface="+mn-ea"/>
                  <a:cs typeface="Segoe UI Semibold" panose="020B07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defTabSz="914377">
                <a:spcBef>
                  <a:spcPts val="0"/>
                </a:spcBef>
                <a:buNone/>
                <a:defRPr/>
              </a:pPr>
              <a:r>
                <a:rPr lang="en-US" sz="1800" dirty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  <a:t>A facility for customers, partners and government stakeholders to review the company’s code, software updates and threat detection rules, along with other activities.</a:t>
              </a:r>
            </a:p>
          </p:txBody>
        </p:sp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B93E8940-4C3F-4E9A-916D-B41189057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4713" y="1494475"/>
              <a:ext cx="817164" cy="579444"/>
            </a:xfrm>
            <a:prstGeom prst="rect">
              <a:avLst/>
            </a:prstGeom>
          </p:spPr>
        </p:pic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F94C1741-10AE-4402-8E9D-56B13E953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237016" y="1403542"/>
              <a:ext cx="605918" cy="670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343352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57">
            <a:extLst>
              <a:ext uri="{FF2B5EF4-FFF2-40B4-BE49-F238E27FC236}">
                <a16:creationId xmlns:a16="http://schemas.microsoft.com/office/drawing/2014/main" id="{534B2078-E643-38C8-DF50-D603D79446E7}"/>
              </a:ext>
            </a:extLst>
          </p:cNvPr>
          <p:cNvSpPr/>
          <p:nvPr/>
        </p:nvSpPr>
        <p:spPr>
          <a:xfrm rot="16200000">
            <a:off x="5443342" y="1041830"/>
            <a:ext cx="912160" cy="2295085"/>
          </a:xfrm>
          <a:prstGeom prst="roundRect">
            <a:avLst>
              <a:gd name="adj" fmla="val 21543"/>
            </a:avLst>
          </a:prstGeom>
          <a:solidFill>
            <a:schemeClr val="tx2"/>
          </a:solidFill>
          <a:ln w="25400">
            <a:gradFill flip="none" rotWithShape="1">
              <a:gsLst>
                <a:gs pos="75000">
                  <a:schemeClr val="accent1"/>
                </a:gs>
                <a:gs pos="0">
                  <a:srgbClr val="BE63F0"/>
                </a:gs>
              </a:gsLst>
              <a:lin ang="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lIns="144000" tIns="36000" rIns="144000" bIns="54000" rtlCol="0" anchor="ctr"/>
          <a:lstStyle/>
          <a:p>
            <a:pPr algn="ctr">
              <a:spcAft>
                <a:spcPts val="1200"/>
              </a:spcAft>
            </a:pPr>
            <a:endParaRPr lang="ru-RU" sz="1400" dirty="0">
              <a:gradFill>
                <a:gsLst>
                  <a:gs pos="75000">
                    <a:schemeClr val="accent1"/>
                  </a:gs>
                  <a:gs pos="0">
                    <a:srgbClr val="BE63F0"/>
                  </a:gs>
                </a:gsLst>
                <a:lin ang="0" scaled="1"/>
              </a:gradFill>
            </a:endParaRPr>
          </a:p>
        </p:txBody>
      </p:sp>
      <p:pic>
        <p:nvPicPr>
          <p:cNvPr id="6" name="Graphic 293">
            <a:extLst>
              <a:ext uri="{FF2B5EF4-FFF2-40B4-BE49-F238E27FC236}">
                <a16:creationId xmlns:a16="http://schemas.microsoft.com/office/drawing/2014/main" id="{D8659A20-8D78-99C6-FB63-61B5A7F41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8932" y="1894099"/>
            <a:ext cx="1466850" cy="59055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76007C6-5B3D-858D-F48E-E79FAE83A6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748" y="3728458"/>
            <a:ext cx="2138104" cy="603892"/>
          </a:xfrm>
          <a:prstGeom prst="rect">
            <a:avLst/>
          </a:prstGeom>
        </p:spPr>
      </p:pic>
      <p:sp>
        <p:nvSpPr>
          <p:cNvPr id="9" name="Rectangle: Rounded Corners 157">
            <a:extLst>
              <a:ext uri="{FF2B5EF4-FFF2-40B4-BE49-F238E27FC236}">
                <a16:creationId xmlns:a16="http://schemas.microsoft.com/office/drawing/2014/main" id="{30C1089D-E1E8-B84C-4042-3920F5A3509B}"/>
              </a:ext>
            </a:extLst>
          </p:cNvPr>
          <p:cNvSpPr/>
          <p:nvPr/>
        </p:nvSpPr>
        <p:spPr>
          <a:xfrm rot="16200000">
            <a:off x="9198325" y="2881912"/>
            <a:ext cx="912160" cy="2295085"/>
          </a:xfrm>
          <a:prstGeom prst="roundRect">
            <a:avLst>
              <a:gd name="adj" fmla="val 24521"/>
            </a:avLst>
          </a:prstGeom>
          <a:noFill/>
          <a:ln w="25400">
            <a:gradFill flip="none" rotWithShape="1">
              <a:gsLst>
                <a:gs pos="75000">
                  <a:schemeClr val="accent1"/>
                </a:gs>
                <a:gs pos="0">
                  <a:srgbClr val="BE63F0"/>
                </a:gs>
              </a:gsLst>
              <a:lin ang="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lIns="144000" tIns="36000" rIns="144000" bIns="54000" rtlCol="0" anchor="ctr"/>
          <a:lstStyle/>
          <a:p>
            <a:pPr algn="ctr">
              <a:spcAft>
                <a:spcPts val="1200"/>
              </a:spcAft>
            </a:pPr>
            <a:endParaRPr lang="ru-RU" sz="1400" dirty="0">
              <a:gradFill>
                <a:gsLst>
                  <a:gs pos="75000">
                    <a:schemeClr val="accent1"/>
                  </a:gs>
                  <a:gs pos="0">
                    <a:srgbClr val="BE63F0"/>
                  </a:gs>
                </a:gsLst>
                <a:lin ang="0" scaled="1"/>
              </a:gradFill>
            </a:endParaRPr>
          </a:p>
        </p:txBody>
      </p:sp>
      <p:sp>
        <p:nvSpPr>
          <p:cNvPr id="13" name="Freeform: Shape 352">
            <a:extLst>
              <a:ext uri="{FF2B5EF4-FFF2-40B4-BE49-F238E27FC236}">
                <a16:creationId xmlns:a16="http://schemas.microsoft.com/office/drawing/2014/main" id="{21DB0C69-7248-FF09-4BAF-8B7559DACE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1167064 w 12192000"/>
              <a:gd name="connsiteY1" fmla="*/ 0 h 6858000"/>
              <a:gd name="connsiteX2" fmla="*/ 11167064 w 12192000"/>
              <a:gd name="connsiteY2" fmla="*/ 1295789 h 6858000"/>
              <a:gd name="connsiteX3" fmla="*/ 12192000 w 12192000"/>
              <a:gd name="connsiteY3" fmla="*/ 1295789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1167064" y="0"/>
                </a:lnTo>
                <a:lnTo>
                  <a:pt x="11167064" y="1295789"/>
                </a:lnTo>
                <a:lnTo>
                  <a:pt x="12192000" y="1295789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D1D1B">
              <a:alpha val="89000"/>
            </a:srgb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: Rounded Corners 157">
            <a:extLst>
              <a:ext uri="{FF2B5EF4-FFF2-40B4-BE49-F238E27FC236}">
                <a16:creationId xmlns:a16="http://schemas.microsoft.com/office/drawing/2014/main" id="{A1BB8BCE-94F8-F9C9-619F-416A8D5379C6}"/>
              </a:ext>
            </a:extLst>
          </p:cNvPr>
          <p:cNvSpPr/>
          <p:nvPr/>
        </p:nvSpPr>
        <p:spPr>
          <a:xfrm rot="16200000">
            <a:off x="5443344" y="2881911"/>
            <a:ext cx="912160" cy="2295085"/>
          </a:xfrm>
          <a:prstGeom prst="roundRect">
            <a:avLst>
              <a:gd name="adj" fmla="val 24521"/>
            </a:avLst>
          </a:prstGeom>
          <a:noFill/>
          <a:ln w="25400">
            <a:gradFill flip="none" rotWithShape="1">
              <a:gsLst>
                <a:gs pos="75000">
                  <a:schemeClr val="accent1"/>
                </a:gs>
                <a:gs pos="0">
                  <a:srgbClr val="BE63F0"/>
                </a:gs>
              </a:gsLst>
              <a:lin ang="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lIns="144000" tIns="36000" rIns="144000" bIns="54000" rtlCol="0" anchor="ctr"/>
          <a:lstStyle/>
          <a:p>
            <a:pPr algn="ctr">
              <a:spcAft>
                <a:spcPts val="1200"/>
              </a:spcAft>
            </a:pPr>
            <a:endParaRPr lang="ru-RU" sz="1400" dirty="0">
              <a:gradFill>
                <a:gsLst>
                  <a:gs pos="75000">
                    <a:schemeClr val="accent1"/>
                  </a:gs>
                  <a:gs pos="0">
                    <a:srgbClr val="BE63F0"/>
                  </a:gs>
                </a:gsLst>
                <a:lin ang="0" scaled="1"/>
              </a:gradFill>
            </a:endParaRPr>
          </a:p>
        </p:txBody>
      </p:sp>
      <p:sp>
        <p:nvSpPr>
          <p:cNvPr id="32" name="Текст 4">
            <a:extLst>
              <a:ext uri="{FF2B5EF4-FFF2-40B4-BE49-F238E27FC236}">
                <a16:creationId xmlns:a16="http://schemas.microsoft.com/office/drawing/2014/main" id="{9EA287E7-B132-4042-9079-AC2E5B6F5014}"/>
              </a:ext>
            </a:extLst>
          </p:cNvPr>
          <p:cNvSpPr txBox="1">
            <a:spLocks/>
          </p:cNvSpPr>
          <p:nvPr/>
        </p:nvSpPr>
        <p:spPr>
          <a:xfrm>
            <a:off x="279700" y="146254"/>
            <a:ext cx="10337556" cy="720545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Blip>
                <a:blip r:embed="rId6"/>
              </a:buBlip>
              <a:defRPr sz="1500" kern="1200">
                <a:solidFill>
                  <a:schemeClr val="bg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n-US" sz="2000" dirty="0">
                <a:latin typeface="+mj-lt"/>
              </a:rPr>
            </a:br>
            <a:r>
              <a:rPr lang="ru-RU" sz="2000" dirty="0">
                <a:solidFill>
                  <a:srgbClr val="FFFFFF"/>
                </a:solidFill>
                <a:latin typeface="+mj-lt"/>
              </a:rPr>
              <a:t>Сценарий 1</a:t>
            </a:r>
          </a:p>
        </p:txBody>
      </p:sp>
      <p:pic>
        <p:nvPicPr>
          <p:cNvPr id="16" name="Graphic 155">
            <a:extLst>
              <a:ext uri="{FF2B5EF4-FFF2-40B4-BE49-F238E27FC236}">
                <a16:creationId xmlns:a16="http://schemas.microsoft.com/office/drawing/2014/main" id="{92C6F228-44B2-7F49-59C0-E95BED69EC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8932" y="3734252"/>
            <a:ext cx="1618839" cy="590400"/>
          </a:xfrm>
          <a:prstGeom prst="rect">
            <a:avLst/>
          </a:prstGeom>
        </p:spPr>
      </p:pic>
      <p:cxnSp>
        <p:nvCxnSpPr>
          <p:cNvPr id="17" name="Connector: Elbow 83">
            <a:extLst>
              <a:ext uri="{FF2B5EF4-FFF2-40B4-BE49-F238E27FC236}">
                <a16:creationId xmlns:a16="http://schemas.microsoft.com/office/drawing/2014/main" id="{34EECAAD-A434-E5BB-F3A5-DC493FD3F2E3}"/>
              </a:ext>
            </a:extLst>
          </p:cNvPr>
          <p:cNvCxnSpPr>
            <a:cxnSpLocks/>
            <a:stCxn id="56" idx="3"/>
            <a:endCxn id="46" idx="2"/>
          </p:cNvCxnSpPr>
          <p:nvPr/>
        </p:nvCxnSpPr>
        <p:spPr>
          <a:xfrm flipV="1">
            <a:off x="2237809" y="2557801"/>
            <a:ext cx="0" cy="1015573"/>
          </a:xfrm>
          <a:prstGeom prst="straightConnector1">
            <a:avLst/>
          </a:prstGeom>
          <a:ln w="12700" cap="sq">
            <a:solidFill>
              <a:srgbClr val="556E6E"/>
            </a:solidFill>
            <a:miter lim="800000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">
            <a:extLst>
              <a:ext uri="{FF2B5EF4-FFF2-40B4-BE49-F238E27FC236}">
                <a16:creationId xmlns:a16="http://schemas.microsoft.com/office/drawing/2014/main" id="{DFB3C685-5246-5239-2825-733809B0C5F5}"/>
              </a:ext>
            </a:extLst>
          </p:cNvPr>
          <p:cNvSpPr/>
          <p:nvPr/>
        </p:nvSpPr>
        <p:spPr>
          <a:xfrm>
            <a:off x="2642364" y="2846156"/>
            <a:ext cx="883393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Отправка письма</a:t>
            </a:r>
          </a:p>
        </p:txBody>
      </p:sp>
      <p:pic>
        <p:nvPicPr>
          <p:cNvPr id="25" name="Graphic 213">
            <a:extLst>
              <a:ext uri="{FF2B5EF4-FFF2-40B4-BE49-F238E27FC236}">
                <a16:creationId xmlns:a16="http://schemas.microsoft.com/office/drawing/2014/main" id="{F3673865-3F47-B3F5-384D-9A6422A171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66609" y="3734177"/>
            <a:ext cx="1485900" cy="590550"/>
          </a:xfrm>
          <a:prstGeom prst="rect">
            <a:avLst/>
          </a:prstGeom>
        </p:spPr>
      </p:pic>
      <p:cxnSp>
        <p:nvCxnSpPr>
          <p:cNvPr id="26" name="Connector: Elbow 83">
            <a:extLst>
              <a:ext uri="{FF2B5EF4-FFF2-40B4-BE49-F238E27FC236}">
                <a16:creationId xmlns:a16="http://schemas.microsoft.com/office/drawing/2014/main" id="{70B2628E-D35C-260F-4B32-33270032FA13}"/>
              </a:ext>
            </a:extLst>
          </p:cNvPr>
          <p:cNvCxnSpPr>
            <a:cxnSpLocks/>
          </p:cNvCxnSpPr>
          <p:nvPr/>
        </p:nvCxnSpPr>
        <p:spPr>
          <a:xfrm flipH="1">
            <a:off x="3385351" y="3854333"/>
            <a:ext cx="1336551" cy="0"/>
          </a:xfrm>
          <a:prstGeom prst="straightConnector1">
            <a:avLst/>
          </a:prstGeom>
          <a:ln w="12700" cap="sq">
            <a:solidFill>
              <a:srgbClr val="556E6E"/>
            </a:solidFill>
            <a:miter lim="800000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83">
            <a:extLst>
              <a:ext uri="{FF2B5EF4-FFF2-40B4-BE49-F238E27FC236}">
                <a16:creationId xmlns:a16="http://schemas.microsoft.com/office/drawing/2014/main" id="{A30A9E28-6F38-F9B3-ADF3-FA1B9A455575}"/>
              </a:ext>
            </a:extLst>
          </p:cNvPr>
          <p:cNvCxnSpPr>
            <a:cxnSpLocks/>
          </p:cNvCxnSpPr>
          <p:nvPr/>
        </p:nvCxnSpPr>
        <p:spPr>
          <a:xfrm rot="10800000" flipH="1">
            <a:off x="3385351" y="4181725"/>
            <a:ext cx="1336551" cy="0"/>
          </a:xfrm>
          <a:prstGeom prst="straightConnector1">
            <a:avLst/>
          </a:prstGeom>
          <a:ln w="12700" cap="sq">
            <a:solidFill>
              <a:srgbClr val="556E6E"/>
            </a:solidFill>
            <a:miter lim="800000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1">
            <a:extLst>
              <a:ext uri="{FF2B5EF4-FFF2-40B4-BE49-F238E27FC236}">
                <a16:creationId xmlns:a16="http://schemas.microsoft.com/office/drawing/2014/main" id="{97DBB7D1-EA13-C2D8-50E2-9FAA1C165C31}"/>
              </a:ext>
            </a:extLst>
          </p:cNvPr>
          <p:cNvSpPr/>
          <p:nvPr/>
        </p:nvSpPr>
        <p:spPr>
          <a:xfrm>
            <a:off x="3906636" y="3308858"/>
            <a:ext cx="883393" cy="46166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Передача вложения на анализ</a:t>
            </a:r>
          </a:p>
        </p:txBody>
      </p:sp>
      <p:sp>
        <p:nvSpPr>
          <p:cNvPr id="33" name="Прямоугольник 1">
            <a:extLst>
              <a:ext uri="{FF2B5EF4-FFF2-40B4-BE49-F238E27FC236}">
                <a16:creationId xmlns:a16="http://schemas.microsoft.com/office/drawing/2014/main" id="{74D6A310-A008-E6D3-2555-1E1C3FBE5DF6}"/>
              </a:ext>
            </a:extLst>
          </p:cNvPr>
          <p:cNvSpPr/>
          <p:nvPr/>
        </p:nvSpPr>
        <p:spPr>
          <a:xfrm>
            <a:off x="3906636" y="4239010"/>
            <a:ext cx="883393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0" dirty="0">
                <a:solidFill>
                  <a:schemeClr val="bg1"/>
                </a:solidFill>
              </a:rPr>
              <a:t>Отправка вердикта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35" name="Connector: Elbow 83">
            <a:extLst>
              <a:ext uri="{FF2B5EF4-FFF2-40B4-BE49-F238E27FC236}">
                <a16:creationId xmlns:a16="http://schemas.microsoft.com/office/drawing/2014/main" id="{6B93034A-C14D-ADD4-2882-17367E17FBBE}"/>
              </a:ext>
            </a:extLst>
          </p:cNvPr>
          <p:cNvCxnSpPr>
            <a:cxnSpLocks/>
          </p:cNvCxnSpPr>
          <p:nvPr/>
        </p:nvCxnSpPr>
        <p:spPr>
          <a:xfrm flipV="1">
            <a:off x="2237810" y="4485533"/>
            <a:ext cx="0" cy="1052646"/>
          </a:xfrm>
          <a:prstGeom prst="straightConnector1">
            <a:avLst/>
          </a:prstGeom>
          <a:ln w="12700" cap="sq">
            <a:solidFill>
              <a:srgbClr val="556E6E"/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1">
            <a:extLst>
              <a:ext uri="{FF2B5EF4-FFF2-40B4-BE49-F238E27FC236}">
                <a16:creationId xmlns:a16="http://schemas.microsoft.com/office/drawing/2014/main" id="{8D8B8E03-A1D3-C3CA-755B-DF03399A0235}"/>
              </a:ext>
            </a:extLst>
          </p:cNvPr>
          <p:cNvSpPr/>
          <p:nvPr/>
        </p:nvSpPr>
        <p:spPr>
          <a:xfrm>
            <a:off x="2709412" y="4792087"/>
            <a:ext cx="883393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Блокировка письма</a:t>
            </a:r>
          </a:p>
        </p:txBody>
      </p:sp>
      <p:sp>
        <p:nvSpPr>
          <p:cNvPr id="39" name="Cross 247">
            <a:extLst>
              <a:ext uri="{FF2B5EF4-FFF2-40B4-BE49-F238E27FC236}">
                <a16:creationId xmlns:a16="http://schemas.microsoft.com/office/drawing/2014/main" id="{4E2F4C9E-D7CA-F39E-EA3E-4790BDCD0C58}"/>
              </a:ext>
            </a:extLst>
          </p:cNvPr>
          <p:cNvSpPr/>
          <p:nvPr/>
        </p:nvSpPr>
        <p:spPr>
          <a:xfrm rot="2700000">
            <a:off x="2134331" y="5429244"/>
            <a:ext cx="206956" cy="206956"/>
          </a:xfrm>
          <a:prstGeom prst="plus">
            <a:avLst>
              <a:gd name="adj" fmla="val 39546"/>
            </a:avLst>
          </a:prstGeom>
          <a:solidFill>
            <a:srgbClr val="556E6E"/>
          </a:solidFill>
          <a:ln w="12700" cap="sq">
            <a:noFill/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Прямоугольник 49">
            <a:extLst>
              <a:ext uri="{FF2B5EF4-FFF2-40B4-BE49-F238E27FC236}">
                <a16:creationId xmlns:a16="http://schemas.microsoft.com/office/drawing/2014/main" id="{39362573-D3E7-BFD3-440B-6C9E8EC48814}"/>
              </a:ext>
            </a:extLst>
          </p:cNvPr>
          <p:cNvSpPr/>
          <p:nvPr/>
        </p:nvSpPr>
        <p:spPr>
          <a:xfrm>
            <a:off x="1830594" y="2004783"/>
            <a:ext cx="1323221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Попытка хакера (почта)</a:t>
            </a:r>
          </a:p>
        </p:txBody>
      </p:sp>
      <p:sp>
        <p:nvSpPr>
          <p:cNvPr id="46" name="Rectangle: Rounded Corners 114">
            <a:extLst>
              <a:ext uri="{FF2B5EF4-FFF2-40B4-BE49-F238E27FC236}">
                <a16:creationId xmlns:a16="http://schemas.microsoft.com/office/drawing/2014/main" id="{AF07D196-1478-2356-2720-69206B56DDC3}"/>
              </a:ext>
            </a:extLst>
          </p:cNvPr>
          <p:cNvSpPr/>
          <p:nvPr/>
        </p:nvSpPr>
        <p:spPr>
          <a:xfrm>
            <a:off x="1090267" y="1821097"/>
            <a:ext cx="2295084" cy="736704"/>
          </a:xfrm>
          <a:prstGeom prst="roundRect">
            <a:avLst>
              <a:gd name="adj" fmla="val 20263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/>
            <a:endParaRPr lang="ru-RU" sz="1400" kern="0" dirty="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noFill/>
            </a:endParaRPr>
          </a:p>
        </p:txBody>
      </p:sp>
      <p:pic>
        <p:nvPicPr>
          <p:cNvPr id="47" name="Graphic 202">
            <a:extLst>
              <a:ext uri="{FF2B5EF4-FFF2-40B4-BE49-F238E27FC236}">
                <a16:creationId xmlns:a16="http://schemas.microsoft.com/office/drawing/2014/main" id="{2A15C86F-19A0-BBE5-17AB-8E1ED6615F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58398" y="2022592"/>
            <a:ext cx="343670" cy="333563"/>
          </a:xfrm>
          <a:prstGeom prst="rect">
            <a:avLst/>
          </a:prstGeom>
          <a:effectLst/>
        </p:spPr>
      </p:pic>
      <p:grpSp>
        <p:nvGrpSpPr>
          <p:cNvPr id="42" name="Group 332">
            <a:extLst>
              <a:ext uri="{FF2B5EF4-FFF2-40B4-BE49-F238E27FC236}">
                <a16:creationId xmlns:a16="http://schemas.microsoft.com/office/drawing/2014/main" id="{5B91E1BE-6981-B47F-1B29-DF8FE9073F18}"/>
              </a:ext>
            </a:extLst>
          </p:cNvPr>
          <p:cNvGrpSpPr/>
          <p:nvPr/>
        </p:nvGrpSpPr>
        <p:grpSpPr>
          <a:xfrm>
            <a:off x="887413" y="1720729"/>
            <a:ext cx="414012" cy="420154"/>
            <a:chOff x="2969403" y="1215595"/>
            <a:chExt cx="414012" cy="420154"/>
          </a:xfrm>
        </p:grpSpPr>
        <p:sp>
          <p:nvSpPr>
            <p:cNvPr id="43" name="Oval 97">
              <a:extLst>
                <a:ext uri="{FF2B5EF4-FFF2-40B4-BE49-F238E27FC236}">
                  <a16:creationId xmlns:a16="http://schemas.microsoft.com/office/drawing/2014/main" id="{082EC139-23E2-4683-ECCA-B9AF621DD45B}"/>
                </a:ext>
              </a:extLst>
            </p:cNvPr>
            <p:cNvSpPr/>
            <p:nvPr/>
          </p:nvSpPr>
          <p:spPr>
            <a:xfrm>
              <a:off x="2969403" y="1215595"/>
              <a:ext cx="414012" cy="420154"/>
            </a:xfrm>
            <a:prstGeom prst="ellipse">
              <a:avLst/>
            </a:prstGeom>
            <a:solidFill>
              <a:srgbClr val="556E6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4" name="Graphic 330">
              <a:extLst>
                <a:ext uri="{FF2B5EF4-FFF2-40B4-BE49-F238E27FC236}">
                  <a16:creationId xmlns:a16="http://schemas.microsoft.com/office/drawing/2014/main" id="{46656F5C-C7B7-323E-85C3-B90DDDA93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055021" y="1349805"/>
              <a:ext cx="242776" cy="151734"/>
            </a:xfrm>
            <a:prstGeom prst="rect">
              <a:avLst/>
            </a:prstGeom>
          </p:spPr>
        </p:pic>
      </p:grpSp>
      <p:sp>
        <p:nvSpPr>
          <p:cNvPr id="56" name="Rectangle: Rounded Corners 157">
            <a:extLst>
              <a:ext uri="{FF2B5EF4-FFF2-40B4-BE49-F238E27FC236}">
                <a16:creationId xmlns:a16="http://schemas.microsoft.com/office/drawing/2014/main" id="{F722E6DC-7CEB-0C85-E214-B41804D0F2CC}"/>
              </a:ext>
            </a:extLst>
          </p:cNvPr>
          <p:cNvSpPr/>
          <p:nvPr/>
        </p:nvSpPr>
        <p:spPr>
          <a:xfrm rot="16200000">
            <a:off x="1781728" y="2881911"/>
            <a:ext cx="912160" cy="2295085"/>
          </a:xfrm>
          <a:prstGeom prst="roundRect">
            <a:avLst>
              <a:gd name="adj" fmla="val 24521"/>
            </a:avLst>
          </a:prstGeom>
          <a:noFill/>
          <a:ln w="25400">
            <a:gradFill flip="none" rotWithShape="1">
              <a:gsLst>
                <a:gs pos="75000">
                  <a:schemeClr val="accent1"/>
                </a:gs>
                <a:gs pos="0">
                  <a:srgbClr val="BE63F0"/>
                </a:gs>
              </a:gsLst>
              <a:lin ang="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lIns="144000" tIns="36000" rIns="144000" bIns="54000" rtlCol="0" anchor="ctr"/>
          <a:lstStyle/>
          <a:p>
            <a:pPr algn="ctr">
              <a:spcAft>
                <a:spcPts val="1200"/>
              </a:spcAft>
            </a:pPr>
            <a:endParaRPr lang="ru-RU" sz="1400" dirty="0">
              <a:gradFill>
                <a:gsLst>
                  <a:gs pos="75000">
                    <a:schemeClr val="accent1"/>
                  </a:gs>
                  <a:gs pos="0">
                    <a:srgbClr val="BE63F0"/>
                  </a:gs>
                </a:gsLst>
                <a:lin ang="0" scaled="1"/>
              </a:gra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159D4B-AFE0-A7F6-7FB9-F578691A536E}"/>
              </a:ext>
            </a:extLst>
          </p:cNvPr>
          <p:cNvSpPr/>
          <p:nvPr/>
        </p:nvSpPr>
        <p:spPr>
          <a:xfrm>
            <a:off x="2384149" y="2784603"/>
            <a:ext cx="214541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32D0AF"/>
                    </a:gs>
                  </a:gsLst>
                  <a:lin ang="0" scaled="1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69CACE-6681-8E32-85BC-1D4DFB94CE9D}"/>
              </a:ext>
            </a:extLst>
          </p:cNvPr>
          <p:cNvSpPr/>
          <p:nvPr/>
        </p:nvSpPr>
        <p:spPr>
          <a:xfrm>
            <a:off x="3637310" y="3328340"/>
            <a:ext cx="214541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32D0AF"/>
                    </a:gs>
                  </a:gsLst>
                  <a:lin ang="0" scaled="1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F85DFDE-B0D1-2F4C-8952-7605D108F6EE}"/>
              </a:ext>
            </a:extLst>
          </p:cNvPr>
          <p:cNvSpPr/>
          <p:nvPr/>
        </p:nvSpPr>
        <p:spPr>
          <a:xfrm>
            <a:off x="3637310" y="4175368"/>
            <a:ext cx="214541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32D0AF"/>
                    </a:gs>
                  </a:gsLst>
                  <a:lin ang="0" scaled="1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7EECDD7-56E0-0545-F4CC-317FA1B87E41}"/>
              </a:ext>
            </a:extLst>
          </p:cNvPr>
          <p:cNvSpPr/>
          <p:nvPr/>
        </p:nvSpPr>
        <p:spPr>
          <a:xfrm>
            <a:off x="2384149" y="4729290"/>
            <a:ext cx="214541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32D0AF"/>
                    </a:gs>
                  </a:gsLst>
                  <a:lin ang="0" scaled="1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4</a:t>
            </a:r>
          </a:p>
        </p:txBody>
      </p:sp>
      <p:sp>
        <p:nvSpPr>
          <p:cNvPr id="31" name="Rectangle: Rounded Corners 157">
            <a:extLst>
              <a:ext uri="{FF2B5EF4-FFF2-40B4-BE49-F238E27FC236}">
                <a16:creationId xmlns:a16="http://schemas.microsoft.com/office/drawing/2014/main" id="{8AD1CD4F-ED76-4916-89E5-CF36E3443743}"/>
              </a:ext>
            </a:extLst>
          </p:cNvPr>
          <p:cNvSpPr/>
          <p:nvPr/>
        </p:nvSpPr>
        <p:spPr>
          <a:xfrm rot="16200000">
            <a:off x="5440474" y="4449039"/>
            <a:ext cx="912160" cy="2295085"/>
          </a:xfrm>
          <a:prstGeom prst="roundRect">
            <a:avLst>
              <a:gd name="adj" fmla="val 24521"/>
            </a:avLst>
          </a:prstGeom>
          <a:noFill/>
          <a:ln w="25400">
            <a:gradFill flip="none" rotWithShape="1">
              <a:gsLst>
                <a:gs pos="75000">
                  <a:schemeClr val="accent1"/>
                </a:gs>
                <a:gs pos="0">
                  <a:srgbClr val="BE63F0"/>
                </a:gs>
              </a:gsLst>
              <a:lin ang="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lIns="144000" tIns="36000" rIns="144000" bIns="54000" rtlCol="0" anchor="ctr"/>
          <a:lstStyle/>
          <a:p>
            <a:pPr algn="ctr">
              <a:spcAft>
                <a:spcPts val="1200"/>
              </a:spcAft>
            </a:pPr>
            <a:endParaRPr lang="ru-RU" sz="1400" dirty="0">
              <a:gradFill>
                <a:gsLst>
                  <a:gs pos="75000">
                    <a:schemeClr val="accent1"/>
                  </a:gs>
                  <a:gs pos="0">
                    <a:srgbClr val="BE63F0"/>
                  </a:gs>
                </a:gsLst>
                <a:lin ang="0" scaled="1"/>
              </a:gradFill>
            </a:endParaRP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FB984DF4-DB23-4FF3-BC96-39677ADBAE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46920" y="5295486"/>
            <a:ext cx="1964781" cy="527344"/>
          </a:xfrm>
          <a:prstGeom prst="rect">
            <a:avLst/>
          </a:prstGeom>
        </p:spPr>
      </p:pic>
      <p:cxnSp>
        <p:nvCxnSpPr>
          <p:cNvPr id="38" name="Connector: Elbow 83">
            <a:extLst>
              <a:ext uri="{FF2B5EF4-FFF2-40B4-BE49-F238E27FC236}">
                <a16:creationId xmlns:a16="http://schemas.microsoft.com/office/drawing/2014/main" id="{D3FE73D4-439B-486F-8FE8-63053F6198EF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3358959" y="4459627"/>
            <a:ext cx="1390053" cy="1136955"/>
          </a:xfrm>
          <a:prstGeom prst="straightConnector1">
            <a:avLst/>
          </a:prstGeom>
          <a:ln w="12700" cap="sq">
            <a:solidFill>
              <a:srgbClr val="556E6E"/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83">
            <a:extLst>
              <a:ext uri="{FF2B5EF4-FFF2-40B4-BE49-F238E27FC236}">
                <a16:creationId xmlns:a16="http://schemas.microsoft.com/office/drawing/2014/main" id="{5CB2DEA7-505E-4CE7-85DA-EC080CAFBE76}"/>
              </a:ext>
            </a:extLst>
          </p:cNvPr>
          <p:cNvCxnSpPr>
            <a:cxnSpLocks/>
            <a:stCxn id="31" idx="3"/>
          </p:cNvCxnSpPr>
          <p:nvPr/>
        </p:nvCxnSpPr>
        <p:spPr>
          <a:xfrm flipV="1">
            <a:off x="5896555" y="4485534"/>
            <a:ext cx="4606" cy="654968"/>
          </a:xfrm>
          <a:prstGeom prst="straightConnector1">
            <a:avLst/>
          </a:prstGeom>
          <a:ln w="12700" cap="sq">
            <a:solidFill>
              <a:srgbClr val="556E6E"/>
            </a:solidFill>
            <a:miter lim="800000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1">
            <a:extLst>
              <a:ext uri="{FF2B5EF4-FFF2-40B4-BE49-F238E27FC236}">
                <a16:creationId xmlns:a16="http://schemas.microsoft.com/office/drawing/2014/main" id="{847D34E3-97B1-4F4F-931C-C720B9809C6D}"/>
              </a:ext>
            </a:extLst>
          </p:cNvPr>
          <p:cNvSpPr/>
          <p:nvPr/>
        </p:nvSpPr>
        <p:spPr>
          <a:xfrm>
            <a:off x="6290841" y="4660656"/>
            <a:ext cx="883393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0" dirty="0">
                <a:solidFill>
                  <a:schemeClr val="bg1"/>
                </a:solidFill>
              </a:rPr>
              <a:t>Отправка алерта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8" name="Прямоугольник 3">
            <a:extLst>
              <a:ext uri="{FF2B5EF4-FFF2-40B4-BE49-F238E27FC236}">
                <a16:creationId xmlns:a16="http://schemas.microsoft.com/office/drawing/2014/main" id="{4A34AA51-BF86-46C3-8423-4A24F2E96734}"/>
              </a:ext>
            </a:extLst>
          </p:cNvPr>
          <p:cNvSpPr/>
          <p:nvPr/>
        </p:nvSpPr>
        <p:spPr>
          <a:xfrm>
            <a:off x="6021515" y="4597014"/>
            <a:ext cx="214541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kern="0" dirty="0">
                <a:gradFill>
                  <a:gsLst>
                    <a:gs pos="0">
                      <a:srgbClr val="BE63F0"/>
                    </a:gs>
                    <a:gs pos="75000">
                      <a:srgbClr val="32D0AF"/>
                    </a:gs>
                  </a:gsLst>
                  <a:lin ang="0" scaled="1"/>
                </a:gradFill>
                <a:latin typeface="+mj-lt"/>
              </a:rPr>
              <a:t>4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BE63F0"/>
                  </a:gs>
                  <a:gs pos="75000">
                    <a:srgbClr val="32D0AF"/>
                  </a:gs>
                </a:gsLst>
                <a:lin ang="0" scaled="1"/>
              </a:gra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9" name="Прямоугольник 1">
            <a:extLst>
              <a:ext uri="{FF2B5EF4-FFF2-40B4-BE49-F238E27FC236}">
                <a16:creationId xmlns:a16="http://schemas.microsoft.com/office/drawing/2014/main" id="{D8048CFC-E3FC-4A77-9183-5D90087F688E}"/>
              </a:ext>
            </a:extLst>
          </p:cNvPr>
          <p:cNvSpPr/>
          <p:nvPr/>
        </p:nvSpPr>
        <p:spPr>
          <a:xfrm>
            <a:off x="3623112" y="5245653"/>
            <a:ext cx="883393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0" dirty="0">
                <a:solidFill>
                  <a:schemeClr val="bg1"/>
                </a:solidFill>
              </a:rPr>
              <a:t>Блокировка адреса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0" name="Прямоугольник 3">
            <a:extLst>
              <a:ext uri="{FF2B5EF4-FFF2-40B4-BE49-F238E27FC236}">
                <a16:creationId xmlns:a16="http://schemas.microsoft.com/office/drawing/2014/main" id="{78BCBAAE-DA47-41CC-86C8-DFB20167AD9A}"/>
              </a:ext>
            </a:extLst>
          </p:cNvPr>
          <p:cNvSpPr/>
          <p:nvPr/>
        </p:nvSpPr>
        <p:spPr>
          <a:xfrm>
            <a:off x="3764391" y="4911580"/>
            <a:ext cx="214541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kern="0" dirty="0">
                <a:gradFill>
                  <a:gsLst>
                    <a:gs pos="0">
                      <a:srgbClr val="BE63F0"/>
                    </a:gs>
                    <a:gs pos="75000">
                      <a:srgbClr val="32D0AF"/>
                    </a:gs>
                  </a:gsLst>
                  <a:lin ang="0" scaled="1"/>
                </a:gradFill>
                <a:latin typeface="+mj-lt"/>
              </a:rPr>
              <a:t>5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BE63F0"/>
                  </a:gs>
                  <a:gs pos="75000">
                    <a:srgbClr val="32D0AF"/>
                  </a:gs>
                </a:gsLst>
                <a:lin ang="0" scaled="1"/>
              </a:gra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1" name="Rectangle: Rounded Corners 157">
            <a:extLst>
              <a:ext uri="{FF2B5EF4-FFF2-40B4-BE49-F238E27FC236}">
                <a16:creationId xmlns:a16="http://schemas.microsoft.com/office/drawing/2014/main" id="{92260752-8738-4D05-B38A-60079CF6ACBC}"/>
              </a:ext>
            </a:extLst>
          </p:cNvPr>
          <p:cNvSpPr/>
          <p:nvPr/>
        </p:nvSpPr>
        <p:spPr>
          <a:xfrm rot="16200000">
            <a:off x="5443342" y="4443311"/>
            <a:ext cx="912160" cy="2295085"/>
          </a:xfrm>
          <a:prstGeom prst="roundRect">
            <a:avLst>
              <a:gd name="adj" fmla="val 24521"/>
            </a:avLst>
          </a:prstGeom>
          <a:noFill/>
          <a:ln w="25400">
            <a:gradFill flip="none" rotWithShape="1">
              <a:gsLst>
                <a:gs pos="75000">
                  <a:schemeClr val="accent1"/>
                </a:gs>
                <a:gs pos="0">
                  <a:srgbClr val="BE63F0"/>
                </a:gs>
              </a:gsLst>
              <a:lin ang="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lIns="144000" tIns="36000" rIns="144000" bIns="54000" rtlCol="0" anchor="ctr"/>
          <a:lstStyle/>
          <a:p>
            <a:pPr algn="ctr">
              <a:spcAft>
                <a:spcPts val="1200"/>
              </a:spcAft>
            </a:pPr>
            <a:endParaRPr lang="ru-RU" sz="1400" dirty="0">
              <a:gradFill>
                <a:gsLst>
                  <a:gs pos="75000">
                    <a:schemeClr val="accent1"/>
                  </a:gs>
                  <a:gs pos="0">
                    <a:srgbClr val="BE63F0"/>
                  </a:gs>
                </a:gsLst>
                <a:lin ang="0" scaled="1"/>
              </a:gradFill>
            </a:endParaRP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435C9D33-C9CD-400E-A8D0-6A3F00A0CE0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49788" y="5289758"/>
            <a:ext cx="1964781" cy="52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1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Freeform: Shape 352">
            <a:extLst>
              <a:ext uri="{FF2B5EF4-FFF2-40B4-BE49-F238E27FC236}">
                <a16:creationId xmlns:a16="http://schemas.microsoft.com/office/drawing/2014/main" id="{D60F0266-9DE9-C2DB-6709-22C274592B88}"/>
              </a:ext>
            </a:extLst>
          </p:cNvPr>
          <p:cNvSpPr/>
          <p:nvPr/>
        </p:nvSpPr>
        <p:spPr>
          <a:xfrm>
            <a:off x="3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1167064 w 12192000"/>
              <a:gd name="connsiteY1" fmla="*/ 0 h 6858000"/>
              <a:gd name="connsiteX2" fmla="*/ 11167064 w 12192000"/>
              <a:gd name="connsiteY2" fmla="*/ 1295789 h 6858000"/>
              <a:gd name="connsiteX3" fmla="*/ 12192000 w 12192000"/>
              <a:gd name="connsiteY3" fmla="*/ 1295789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1167064" y="0"/>
                </a:lnTo>
                <a:lnTo>
                  <a:pt x="11167064" y="1295789"/>
                </a:lnTo>
                <a:lnTo>
                  <a:pt x="12192000" y="1295789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D1D1B">
              <a:alpha val="89000"/>
            </a:srgb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0" name="Connector: Elbow 83">
            <a:extLst>
              <a:ext uri="{FF2B5EF4-FFF2-40B4-BE49-F238E27FC236}">
                <a16:creationId xmlns:a16="http://schemas.microsoft.com/office/drawing/2014/main" id="{81C94721-A12C-CB67-9CDC-F7307C8C2A43}"/>
              </a:ext>
            </a:extLst>
          </p:cNvPr>
          <p:cNvCxnSpPr>
            <a:cxnSpLocks/>
          </p:cNvCxnSpPr>
          <p:nvPr/>
        </p:nvCxnSpPr>
        <p:spPr>
          <a:xfrm flipH="1">
            <a:off x="7046965" y="4090975"/>
            <a:ext cx="1452754" cy="0"/>
          </a:xfrm>
          <a:prstGeom prst="straightConnector1">
            <a:avLst/>
          </a:prstGeom>
          <a:ln w="12700" cap="sq">
            <a:solidFill>
              <a:srgbClr val="556E6E"/>
            </a:solidFill>
            <a:miter lim="800000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83">
            <a:extLst>
              <a:ext uri="{FF2B5EF4-FFF2-40B4-BE49-F238E27FC236}">
                <a16:creationId xmlns:a16="http://schemas.microsoft.com/office/drawing/2014/main" id="{8764EDE5-33D7-6B60-D9D5-5E438BE2F022}"/>
              </a:ext>
            </a:extLst>
          </p:cNvPr>
          <p:cNvCxnSpPr>
            <a:cxnSpLocks/>
          </p:cNvCxnSpPr>
          <p:nvPr/>
        </p:nvCxnSpPr>
        <p:spPr>
          <a:xfrm flipV="1">
            <a:off x="5733816" y="2645453"/>
            <a:ext cx="0" cy="915605"/>
          </a:xfrm>
          <a:prstGeom prst="straightConnector1">
            <a:avLst/>
          </a:prstGeom>
          <a:ln w="12700" cap="sq">
            <a:solidFill>
              <a:srgbClr val="556E6E"/>
            </a:solidFill>
            <a:miter lim="800000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83">
            <a:extLst>
              <a:ext uri="{FF2B5EF4-FFF2-40B4-BE49-F238E27FC236}">
                <a16:creationId xmlns:a16="http://schemas.microsoft.com/office/drawing/2014/main" id="{279C5B86-3984-A495-8661-F2DBF4AE52E3}"/>
              </a:ext>
            </a:extLst>
          </p:cNvPr>
          <p:cNvCxnSpPr>
            <a:cxnSpLocks/>
          </p:cNvCxnSpPr>
          <p:nvPr/>
        </p:nvCxnSpPr>
        <p:spPr>
          <a:xfrm>
            <a:off x="6172121" y="2665679"/>
            <a:ext cx="0" cy="895379"/>
          </a:xfrm>
          <a:prstGeom prst="straightConnector1">
            <a:avLst/>
          </a:prstGeom>
          <a:ln w="12700" cap="sq">
            <a:solidFill>
              <a:srgbClr val="556E6E"/>
            </a:solidFill>
            <a:miter lim="800000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83">
            <a:extLst>
              <a:ext uri="{FF2B5EF4-FFF2-40B4-BE49-F238E27FC236}">
                <a16:creationId xmlns:a16="http://schemas.microsoft.com/office/drawing/2014/main" id="{C19C65E8-ECD8-5991-E640-71DF9D0FEE4B}"/>
              </a:ext>
            </a:extLst>
          </p:cNvPr>
          <p:cNvCxnSpPr>
            <a:cxnSpLocks/>
          </p:cNvCxnSpPr>
          <p:nvPr/>
        </p:nvCxnSpPr>
        <p:spPr>
          <a:xfrm flipH="1" flipV="1">
            <a:off x="9691503" y="2572509"/>
            <a:ext cx="1" cy="1015572"/>
          </a:xfrm>
          <a:prstGeom prst="straightConnector1">
            <a:avLst/>
          </a:prstGeom>
          <a:ln w="12700" cap="sq">
            <a:solidFill>
              <a:srgbClr val="556E6E"/>
            </a:solidFill>
            <a:miter lim="800000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83">
            <a:extLst>
              <a:ext uri="{FF2B5EF4-FFF2-40B4-BE49-F238E27FC236}">
                <a16:creationId xmlns:a16="http://schemas.microsoft.com/office/drawing/2014/main" id="{D47CA7D2-33F1-6281-F791-0E65071F39FA}"/>
              </a:ext>
            </a:extLst>
          </p:cNvPr>
          <p:cNvCxnSpPr>
            <a:cxnSpLocks/>
          </p:cNvCxnSpPr>
          <p:nvPr/>
        </p:nvCxnSpPr>
        <p:spPr>
          <a:xfrm>
            <a:off x="7046965" y="2074771"/>
            <a:ext cx="1459898" cy="1840083"/>
          </a:xfrm>
          <a:prstGeom prst="bentConnector3">
            <a:avLst>
              <a:gd name="adj1" fmla="val 50000"/>
            </a:avLst>
          </a:prstGeom>
          <a:ln w="12700" cap="sq">
            <a:solidFill>
              <a:srgbClr val="556E6E"/>
            </a:solidFill>
            <a:miter lim="800000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157">
            <a:extLst>
              <a:ext uri="{FF2B5EF4-FFF2-40B4-BE49-F238E27FC236}">
                <a16:creationId xmlns:a16="http://schemas.microsoft.com/office/drawing/2014/main" id="{534B2078-E643-38C8-DF50-D603D79446E7}"/>
              </a:ext>
            </a:extLst>
          </p:cNvPr>
          <p:cNvSpPr/>
          <p:nvPr/>
        </p:nvSpPr>
        <p:spPr>
          <a:xfrm rot="16200000">
            <a:off x="5443342" y="1041830"/>
            <a:ext cx="912160" cy="2295085"/>
          </a:xfrm>
          <a:prstGeom prst="roundRect">
            <a:avLst>
              <a:gd name="adj" fmla="val 21543"/>
            </a:avLst>
          </a:prstGeom>
          <a:solidFill>
            <a:schemeClr val="tx2"/>
          </a:solidFill>
          <a:ln w="25400">
            <a:gradFill flip="none" rotWithShape="1">
              <a:gsLst>
                <a:gs pos="75000">
                  <a:schemeClr val="accent1"/>
                </a:gs>
                <a:gs pos="0">
                  <a:srgbClr val="BE63F0"/>
                </a:gs>
              </a:gsLst>
              <a:lin ang="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lIns="144000" tIns="36000" rIns="144000" bIns="54000" rtlCol="0" anchor="ctr"/>
          <a:lstStyle/>
          <a:p>
            <a:pPr algn="ctr">
              <a:spcAft>
                <a:spcPts val="1200"/>
              </a:spcAft>
            </a:pPr>
            <a:endParaRPr lang="ru-RU" sz="1400" dirty="0">
              <a:gradFill>
                <a:gsLst>
                  <a:gs pos="75000">
                    <a:schemeClr val="accent1"/>
                  </a:gs>
                  <a:gs pos="0">
                    <a:srgbClr val="BE63F0"/>
                  </a:gs>
                </a:gsLst>
                <a:lin ang="0" scaled="1"/>
              </a:gradFill>
            </a:endParaRPr>
          </a:p>
        </p:txBody>
      </p:sp>
      <p:pic>
        <p:nvPicPr>
          <p:cNvPr id="6" name="Graphic 293">
            <a:extLst>
              <a:ext uri="{FF2B5EF4-FFF2-40B4-BE49-F238E27FC236}">
                <a16:creationId xmlns:a16="http://schemas.microsoft.com/office/drawing/2014/main" id="{D8659A20-8D78-99C6-FB63-61B5A7F41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8932" y="1894099"/>
            <a:ext cx="1466850" cy="590550"/>
          </a:xfrm>
          <a:prstGeom prst="rect">
            <a:avLst/>
          </a:prstGeom>
        </p:spPr>
      </p:pic>
      <p:sp>
        <p:nvSpPr>
          <p:cNvPr id="55" name="Rectangle: Rounded Corners 157">
            <a:extLst>
              <a:ext uri="{FF2B5EF4-FFF2-40B4-BE49-F238E27FC236}">
                <a16:creationId xmlns:a16="http://schemas.microsoft.com/office/drawing/2014/main" id="{A1BB8BCE-94F8-F9C9-619F-416A8D5379C6}"/>
              </a:ext>
            </a:extLst>
          </p:cNvPr>
          <p:cNvSpPr/>
          <p:nvPr/>
        </p:nvSpPr>
        <p:spPr>
          <a:xfrm rot="16200000">
            <a:off x="5443344" y="2881911"/>
            <a:ext cx="912160" cy="2295085"/>
          </a:xfrm>
          <a:prstGeom prst="roundRect">
            <a:avLst>
              <a:gd name="adj" fmla="val 24521"/>
            </a:avLst>
          </a:prstGeom>
          <a:noFill/>
          <a:ln w="25400">
            <a:gradFill flip="none" rotWithShape="1">
              <a:gsLst>
                <a:gs pos="75000">
                  <a:schemeClr val="accent1"/>
                </a:gs>
                <a:gs pos="0">
                  <a:srgbClr val="BE63F0"/>
                </a:gs>
              </a:gsLst>
              <a:lin ang="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lIns="144000" tIns="36000" rIns="144000" bIns="54000" rtlCol="0" anchor="ctr"/>
          <a:lstStyle/>
          <a:p>
            <a:pPr algn="ctr">
              <a:spcAft>
                <a:spcPts val="1200"/>
              </a:spcAft>
            </a:pPr>
            <a:endParaRPr lang="ru-RU" sz="1400" dirty="0">
              <a:gradFill>
                <a:gsLst>
                  <a:gs pos="75000">
                    <a:schemeClr val="accent1"/>
                  </a:gs>
                  <a:gs pos="0">
                    <a:srgbClr val="BE63F0"/>
                  </a:gs>
                </a:gsLst>
                <a:lin ang="0" scaled="1"/>
              </a:gradFill>
            </a:endParaRPr>
          </a:p>
        </p:txBody>
      </p:sp>
      <p:sp>
        <p:nvSpPr>
          <p:cNvPr id="32" name="Текст 4">
            <a:extLst>
              <a:ext uri="{FF2B5EF4-FFF2-40B4-BE49-F238E27FC236}">
                <a16:creationId xmlns:a16="http://schemas.microsoft.com/office/drawing/2014/main" id="{9EA287E7-B132-4042-9079-AC2E5B6F5014}"/>
              </a:ext>
            </a:extLst>
          </p:cNvPr>
          <p:cNvSpPr txBox="1">
            <a:spLocks/>
          </p:cNvSpPr>
          <p:nvPr/>
        </p:nvSpPr>
        <p:spPr>
          <a:xfrm>
            <a:off x="158224" y="146254"/>
            <a:ext cx="10545341" cy="720545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Blip>
                <a:blip r:embed="rId5"/>
              </a:buBlip>
              <a:defRPr sz="1500" kern="1200">
                <a:solidFill>
                  <a:schemeClr val="bg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n-US" sz="2000" dirty="0">
                <a:latin typeface="+mj-lt"/>
              </a:rPr>
            </a:br>
            <a:r>
              <a:rPr lang="ru-RU" sz="2000" dirty="0">
                <a:solidFill>
                  <a:srgbClr val="FFFFFF"/>
                </a:solidFill>
                <a:latin typeface="+mj-lt"/>
              </a:rPr>
              <a:t>Сценарий 2</a:t>
            </a:r>
          </a:p>
        </p:txBody>
      </p:sp>
      <p:pic>
        <p:nvPicPr>
          <p:cNvPr id="16" name="Graphic 155">
            <a:extLst>
              <a:ext uri="{FF2B5EF4-FFF2-40B4-BE49-F238E27FC236}">
                <a16:creationId xmlns:a16="http://schemas.microsoft.com/office/drawing/2014/main" id="{92C6F228-44B2-7F49-59C0-E95BED69EC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8932" y="3734252"/>
            <a:ext cx="1618839" cy="590400"/>
          </a:xfrm>
          <a:prstGeom prst="rect">
            <a:avLst/>
          </a:prstGeom>
        </p:spPr>
      </p:pic>
      <p:sp>
        <p:nvSpPr>
          <p:cNvPr id="45" name="Прямоугольник 49">
            <a:extLst>
              <a:ext uri="{FF2B5EF4-FFF2-40B4-BE49-F238E27FC236}">
                <a16:creationId xmlns:a16="http://schemas.microsoft.com/office/drawing/2014/main" id="{39362573-D3E7-BFD3-440B-6C9E8EC48814}"/>
              </a:ext>
            </a:extLst>
          </p:cNvPr>
          <p:cNvSpPr/>
          <p:nvPr/>
        </p:nvSpPr>
        <p:spPr>
          <a:xfrm>
            <a:off x="1856709" y="2097116"/>
            <a:ext cx="836821" cy="1846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Интернет</a:t>
            </a:r>
          </a:p>
        </p:txBody>
      </p:sp>
      <p:sp>
        <p:nvSpPr>
          <p:cNvPr id="12" name="Прямоугольник 49">
            <a:extLst>
              <a:ext uri="{FF2B5EF4-FFF2-40B4-BE49-F238E27FC236}">
                <a16:creationId xmlns:a16="http://schemas.microsoft.com/office/drawing/2014/main" id="{3396E2C6-2AFD-A677-65E0-4DFE7F65A2B5}"/>
              </a:ext>
            </a:extLst>
          </p:cNvPr>
          <p:cNvSpPr/>
          <p:nvPr/>
        </p:nvSpPr>
        <p:spPr>
          <a:xfrm>
            <a:off x="9278845" y="2004783"/>
            <a:ext cx="1323221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Попытка хакера (мессенджер)</a:t>
            </a:r>
          </a:p>
        </p:txBody>
      </p:sp>
      <p:sp>
        <p:nvSpPr>
          <p:cNvPr id="14" name="Rectangle: Rounded Corners 114">
            <a:extLst>
              <a:ext uri="{FF2B5EF4-FFF2-40B4-BE49-F238E27FC236}">
                <a16:creationId xmlns:a16="http://schemas.microsoft.com/office/drawing/2014/main" id="{51DC7DEA-F5F7-F1AA-D0B3-EA084C591B5D}"/>
              </a:ext>
            </a:extLst>
          </p:cNvPr>
          <p:cNvSpPr/>
          <p:nvPr/>
        </p:nvSpPr>
        <p:spPr>
          <a:xfrm>
            <a:off x="8538518" y="1821097"/>
            <a:ext cx="2295084" cy="736704"/>
          </a:xfrm>
          <a:prstGeom prst="roundRect">
            <a:avLst>
              <a:gd name="adj" fmla="val 20263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/>
            <a:endParaRPr lang="ru-RU" sz="1400" kern="0" dirty="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noFill/>
            </a:endParaRPr>
          </a:p>
        </p:txBody>
      </p:sp>
      <p:pic>
        <p:nvPicPr>
          <p:cNvPr id="15" name="Graphic 202">
            <a:extLst>
              <a:ext uri="{FF2B5EF4-FFF2-40B4-BE49-F238E27FC236}">
                <a16:creationId xmlns:a16="http://schemas.microsoft.com/office/drawing/2014/main" id="{3B9C6A2D-9ADE-FAFB-7E4D-B8685CF2A3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06649" y="2022592"/>
            <a:ext cx="343670" cy="333563"/>
          </a:xfrm>
          <a:prstGeom prst="rect">
            <a:avLst/>
          </a:prstGeom>
          <a:effectLst/>
        </p:spPr>
      </p:pic>
      <p:sp>
        <p:nvSpPr>
          <p:cNvPr id="20" name="Oval 97">
            <a:extLst>
              <a:ext uri="{FF2B5EF4-FFF2-40B4-BE49-F238E27FC236}">
                <a16:creationId xmlns:a16="http://schemas.microsoft.com/office/drawing/2014/main" id="{9C17143C-E2B4-8563-3DFA-34666717EC69}"/>
              </a:ext>
            </a:extLst>
          </p:cNvPr>
          <p:cNvSpPr/>
          <p:nvPr/>
        </p:nvSpPr>
        <p:spPr>
          <a:xfrm>
            <a:off x="8335664" y="1720729"/>
            <a:ext cx="414012" cy="420154"/>
          </a:xfrm>
          <a:prstGeom prst="ellipse">
            <a:avLst/>
          </a:prstGeom>
          <a:solidFill>
            <a:srgbClr val="556E6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Graphic 341">
            <a:extLst>
              <a:ext uri="{FF2B5EF4-FFF2-40B4-BE49-F238E27FC236}">
                <a16:creationId xmlns:a16="http://schemas.microsoft.com/office/drawing/2014/main" id="{FECF1C4F-5C25-C642-47D3-45C5501B86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66476" y="1807114"/>
            <a:ext cx="148846" cy="242854"/>
          </a:xfrm>
          <a:prstGeom prst="rect">
            <a:avLst/>
          </a:prstGeom>
        </p:spPr>
      </p:pic>
      <p:pic>
        <p:nvPicPr>
          <p:cNvPr id="24" name="Graphic 97">
            <a:extLst>
              <a:ext uri="{FF2B5EF4-FFF2-40B4-BE49-F238E27FC236}">
                <a16:creationId xmlns:a16="http://schemas.microsoft.com/office/drawing/2014/main" id="{0D607EA1-C399-EAA3-6334-BC02265E06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09711" y="2016713"/>
            <a:ext cx="413954" cy="339442"/>
          </a:xfrm>
          <a:prstGeom prst="rect">
            <a:avLst/>
          </a:prstGeom>
        </p:spPr>
      </p:pic>
      <p:sp>
        <p:nvSpPr>
          <p:cNvPr id="48" name="Прямоугольник 1">
            <a:extLst>
              <a:ext uri="{FF2B5EF4-FFF2-40B4-BE49-F238E27FC236}">
                <a16:creationId xmlns:a16="http://schemas.microsoft.com/office/drawing/2014/main" id="{727D69DF-534F-6EF2-1D3F-847067625CAD}"/>
              </a:ext>
            </a:extLst>
          </p:cNvPr>
          <p:cNvSpPr/>
          <p:nvPr/>
        </p:nvSpPr>
        <p:spPr>
          <a:xfrm>
            <a:off x="4705503" y="3019859"/>
            <a:ext cx="883393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0" dirty="0">
                <a:solidFill>
                  <a:schemeClr val="bg1"/>
                </a:solidFill>
              </a:rPr>
              <a:t>Файл</a:t>
            </a:r>
          </a:p>
        </p:txBody>
      </p:sp>
      <p:sp>
        <p:nvSpPr>
          <p:cNvPr id="51" name="Прямоугольник 1">
            <a:extLst>
              <a:ext uri="{FF2B5EF4-FFF2-40B4-BE49-F238E27FC236}">
                <a16:creationId xmlns:a16="http://schemas.microsoft.com/office/drawing/2014/main" id="{B19587CA-55C6-ED3C-F78E-87B882DFFA42}"/>
              </a:ext>
            </a:extLst>
          </p:cNvPr>
          <p:cNvSpPr/>
          <p:nvPr/>
        </p:nvSpPr>
        <p:spPr>
          <a:xfrm>
            <a:off x="6580677" y="3029583"/>
            <a:ext cx="883393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0" dirty="0">
                <a:solidFill>
                  <a:schemeClr val="bg1"/>
                </a:solidFill>
              </a:rPr>
              <a:t>Вердикт</a:t>
            </a:r>
          </a:p>
        </p:txBody>
      </p:sp>
      <p:sp>
        <p:nvSpPr>
          <p:cNvPr id="54" name="Прямоугольник 1">
            <a:extLst>
              <a:ext uri="{FF2B5EF4-FFF2-40B4-BE49-F238E27FC236}">
                <a16:creationId xmlns:a16="http://schemas.microsoft.com/office/drawing/2014/main" id="{08CC39E9-8BD5-53AA-63DB-7C9DDA149C0A}"/>
              </a:ext>
            </a:extLst>
          </p:cNvPr>
          <p:cNvSpPr/>
          <p:nvPr/>
        </p:nvSpPr>
        <p:spPr>
          <a:xfrm>
            <a:off x="7445546" y="4266165"/>
            <a:ext cx="883393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0" dirty="0">
                <a:solidFill>
                  <a:schemeClr val="bg1"/>
                </a:solidFill>
              </a:rPr>
              <a:t>Политика блокировки</a:t>
            </a:r>
          </a:p>
        </p:txBody>
      </p:sp>
      <p:sp>
        <p:nvSpPr>
          <p:cNvPr id="63" name="Прямоугольник 1">
            <a:extLst>
              <a:ext uri="{FF2B5EF4-FFF2-40B4-BE49-F238E27FC236}">
                <a16:creationId xmlns:a16="http://schemas.microsoft.com/office/drawing/2014/main" id="{5F6F7686-6B26-2314-7FC1-D217C5152281}"/>
              </a:ext>
            </a:extLst>
          </p:cNvPr>
          <p:cNvSpPr/>
          <p:nvPr/>
        </p:nvSpPr>
        <p:spPr>
          <a:xfrm>
            <a:off x="10092459" y="2792670"/>
            <a:ext cx="883393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0" dirty="0">
                <a:solidFill>
                  <a:schemeClr val="bg1"/>
                </a:solidFill>
              </a:rPr>
              <a:t>Ссылка</a:t>
            </a:r>
            <a:br>
              <a:rPr lang="ru-RU" sz="1000" kern="0" dirty="0">
                <a:solidFill>
                  <a:schemeClr val="bg1"/>
                </a:solidFill>
              </a:rPr>
            </a:br>
            <a:r>
              <a:rPr lang="ru-RU" sz="1000" kern="0" dirty="0">
                <a:solidFill>
                  <a:schemeClr val="bg1"/>
                </a:solidFill>
              </a:rPr>
              <a:t>на файл</a:t>
            </a:r>
          </a:p>
        </p:txBody>
      </p:sp>
      <p:sp>
        <p:nvSpPr>
          <p:cNvPr id="66" name="Прямоугольник 1">
            <a:extLst>
              <a:ext uri="{FF2B5EF4-FFF2-40B4-BE49-F238E27FC236}">
                <a16:creationId xmlns:a16="http://schemas.microsoft.com/office/drawing/2014/main" id="{0D121200-C9B2-FA3B-B3C8-8061DEBC9A56}"/>
              </a:ext>
            </a:extLst>
          </p:cNvPr>
          <p:cNvSpPr/>
          <p:nvPr/>
        </p:nvSpPr>
        <p:spPr>
          <a:xfrm>
            <a:off x="7923256" y="2911653"/>
            <a:ext cx="883393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0" dirty="0">
                <a:solidFill>
                  <a:schemeClr val="bg1"/>
                </a:solidFill>
              </a:rPr>
              <a:t>Загрузка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565448C0-2380-BA27-4AF4-840D5622ADAD}"/>
              </a:ext>
            </a:extLst>
          </p:cNvPr>
          <p:cNvSpPr/>
          <p:nvPr/>
        </p:nvSpPr>
        <p:spPr>
          <a:xfrm>
            <a:off x="9842938" y="2730263"/>
            <a:ext cx="214541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32D0AF"/>
                    </a:gs>
                  </a:gsLst>
                  <a:lin ang="0" scaled="1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7228E75B-6A1B-CC77-1A9C-DD3B5FFE8E07}"/>
              </a:ext>
            </a:extLst>
          </p:cNvPr>
          <p:cNvSpPr/>
          <p:nvPr/>
        </p:nvSpPr>
        <p:spPr>
          <a:xfrm>
            <a:off x="7931819" y="2487312"/>
            <a:ext cx="214541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32D0AF"/>
                    </a:gs>
                  </a:gsLst>
                  <a:lin ang="0" scaled="1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7B57DCD8-6594-4ACA-E1C3-080E27A4FFA5}"/>
              </a:ext>
            </a:extLst>
          </p:cNvPr>
          <p:cNvSpPr/>
          <p:nvPr/>
        </p:nvSpPr>
        <p:spPr>
          <a:xfrm>
            <a:off x="5016246" y="2885198"/>
            <a:ext cx="214541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32D0AF"/>
                    </a:gs>
                  </a:gsLst>
                  <a:lin ang="0" scaled="1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91640876-B676-6935-B42F-90599ECFB372}"/>
              </a:ext>
            </a:extLst>
          </p:cNvPr>
          <p:cNvSpPr/>
          <p:nvPr/>
        </p:nvSpPr>
        <p:spPr>
          <a:xfrm>
            <a:off x="6292596" y="2885198"/>
            <a:ext cx="214541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32D0AF"/>
                    </a:gs>
                  </a:gsLst>
                  <a:lin ang="0" scaled="1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4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3D1839A0-8B69-6355-B9C3-23408701A23F}"/>
              </a:ext>
            </a:extLst>
          </p:cNvPr>
          <p:cNvSpPr/>
          <p:nvPr/>
        </p:nvSpPr>
        <p:spPr>
          <a:xfrm>
            <a:off x="7172833" y="4207692"/>
            <a:ext cx="214541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32D0AF"/>
                    </a:gs>
                  </a:gsLst>
                  <a:lin ang="0" scaled="1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5</a:t>
            </a:r>
          </a:p>
        </p:txBody>
      </p:sp>
      <p:cxnSp>
        <p:nvCxnSpPr>
          <p:cNvPr id="83" name="Connector: Elbow 83">
            <a:extLst>
              <a:ext uri="{FF2B5EF4-FFF2-40B4-BE49-F238E27FC236}">
                <a16:creationId xmlns:a16="http://schemas.microsoft.com/office/drawing/2014/main" id="{0D22379F-D238-0410-E351-3DE1A93F17CA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3385351" y="2189373"/>
            <a:ext cx="1366529" cy="0"/>
          </a:xfrm>
          <a:prstGeom prst="straightConnector1">
            <a:avLst/>
          </a:prstGeom>
          <a:ln w="12700" cap="sq">
            <a:solidFill>
              <a:srgbClr val="556E6E"/>
            </a:solidFill>
            <a:miter lim="800000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: Rounded Corners 114">
            <a:extLst>
              <a:ext uri="{FF2B5EF4-FFF2-40B4-BE49-F238E27FC236}">
                <a16:creationId xmlns:a16="http://schemas.microsoft.com/office/drawing/2014/main" id="{FD2204B6-F07B-4C69-15D8-5B429C158C76}"/>
              </a:ext>
            </a:extLst>
          </p:cNvPr>
          <p:cNvSpPr/>
          <p:nvPr/>
        </p:nvSpPr>
        <p:spPr>
          <a:xfrm>
            <a:off x="1090267" y="1821097"/>
            <a:ext cx="2295084" cy="736704"/>
          </a:xfrm>
          <a:prstGeom prst="roundRect">
            <a:avLst>
              <a:gd name="adj" fmla="val 20263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/>
            <a:endParaRPr lang="ru-RU" sz="1400" kern="0" dirty="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noFill/>
            </a:endParaRPr>
          </a:p>
        </p:txBody>
      </p:sp>
      <p:sp>
        <p:nvSpPr>
          <p:cNvPr id="93" name="Rectangle: Rounded Corners 318">
            <a:extLst>
              <a:ext uri="{FF2B5EF4-FFF2-40B4-BE49-F238E27FC236}">
                <a16:creationId xmlns:a16="http://schemas.microsoft.com/office/drawing/2014/main" id="{B2BCE319-5497-74C4-ADEE-F5101C6174A4}"/>
              </a:ext>
            </a:extLst>
          </p:cNvPr>
          <p:cNvSpPr/>
          <p:nvPr/>
        </p:nvSpPr>
        <p:spPr>
          <a:xfrm>
            <a:off x="8332958" y="3271302"/>
            <a:ext cx="2709691" cy="1973798"/>
          </a:xfrm>
          <a:prstGeom prst="roundRect">
            <a:avLst>
              <a:gd name="adj" fmla="val 9505"/>
            </a:avLst>
          </a:prstGeom>
          <a:gradFill flip="none" rotWithShape="1">
            <a:gsLst>
              <a:gs pos="0">
                <a:srgbClr val="375050">
                  <a:alpha val="35000"/>
                </a:srgbClr>
              </a:gs>
              <a:gs pos="100000">
                <a:srgbClr val="375050">
                  <a:alpha val="20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76007C6-5B3D-858D-F48E-E79FAE83A6E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748" y="3728458"/>
            <a:ext cx="2138104" cy="603892"/>
          </a:xfrm>
          <a:prstGeom prst="rect">
            <a:avLst/>
          </a:prstGeom>
        </p:spPr>
      </p:pic>
      <p:sp>
        <p:nvSpPr>
          <p:cNvPr id="9" name="Rectangle: Rounded Corners 157">
            <a:extLst>
              <a:ext uri="{FF2B5EF4-FFF2-40B4-BE49-F238E27FC236}">
                <a16:creationId xmlns:a16="http://schemas.microsoft.com/office/drawing/2014/main" id="{30C1089D-E1E8-B84C-4042-3920F5A3509B}"/>
              </a:ext>
            </a:extLst>
          </p:cNvPr>
          <p:cNvSpPr/>
          <p:nvPr/>
        </p:nvSpPr>
        <p:spPr>
          <a:xfrm rot="16200000">
            <a:off x="9198325" y="2881912"/>
            <a:ext cx="912160" cy="2295085"/>
          </a:xfrm>
          <a:prstGeom prst="roundRect">
            <a:avLst>
              <a:gd name="adj" fmla="val 24521"/>
            </a:avLst>
          </a:prstGeom>
          <a:noFill/>
          <a:ln w="25400">
            <a:gradFill flip="none" rotWithShape="1">
              <a:gsLst>
                <a:gs pos="75000">
                  <a:schemeClr val="accent1"/>
                </a:gs>
                <a:gs pos="0">
                  <a:srgbClr val="BE63F0"/>
                </a:gs>
              </a:gsLst>
              <a:lin ang="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lIns="144000" tIns="36000" rIns="144000" bIns="54000" rtlCol="0" anchor="ctr"/>
          <a:lstStyle/>
          <a:p>
            <a:pPr algn="ctr">
              <a:spcAft>
                <a:spcPts val="1200"/>
              </a:spcAft>
            </a:pPr>
            <a:endParaRPr lang="ru-RU" sz="1400" dirty="0">
              <a:gradFill>
                <a:gsLst>
                  <a:gs pos="75000">
                    <a:schemeClr val="accent1"/>
                  </a:gs>
                  <a:gs pos="0">
                    <a:srgbClr val="BE63F0"/>
                  </a:gs>
                </a:gsLst>
                <a:lin ang="0" scaled="1"/>
              </a:gradFill>
            </a:endParaRPr>
          </a:p>
        </p:txBody>
      </p:sp>
      <p:sp>
        <p:nvSpPr>
          <p:cNvPr id="59" name="Прямоугольник 1">
            <a:extLst>
              <a:ext uri="{FF2B5EF4-FFF2-40B4-BE49-F238E27FC236}">
                <a16:creationId xmlns:a16="http://schemas.microsoft.com/office/drawing/2014/main" id="{4B8CB4D6-EED8-3B74-BFB7-B81F240566BB}"/>
              </a:ext>
            </a:extLst>
          </p:cNvPr>
          <p:cNvSpPr/>
          <p:nvPr/>
        </p:nvSpPr>
        <p:spPr>
          <a:xfrm>
            <a:off x="8789168" y="4805703"/>
            <a:ext cx="1135008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0" dirty="0">
                <a:solidFill>
                  <a:schemeClr val="bg1"/>
                </a:solidFill>
              </a:rPr>
              <a:t>Блокировка файла и ссылки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DBE6C189-E156-8530-C04F-4B24FA9BBA81}"/>
              </a:ext>
            </a:extLst>
          </p:cNvPr>
          <p:cNvSpPr/>
          <p:nvPr/>
        </p:nvSpPr>
        <p:spPr>
          <a:xfrm>
            <a:off x="8506862" y="4744147"/>
            <a:ext cx="214541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32D0AF"/>
                    </a:gs>
                  </a:gsLst>
                  <a:lin ang="0" scaled="1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6</a:t>
            </a:r>
          </a:p>
        </p:txBody>
      </p:sp>
      <p:sp>
        <p:nvSpPr>
          <p:cNvPr id="44" name="Rectangle: Rounded Corners 157">
            <a:extLst>
              <a:ext uri="{FF2B5EF4-FFF2-40B4-BE49-F238E27FC236}">
                <a16:creationId xmlns:a16="http://schemas.microsoft.com/office/drawing/2014/main" id="{BF1900FD-92CC-4242-9E21-F2ED2C9F156E}"/>
              </a:ext>
            </a:extLst>
          </p:cNvPr>
          <p:cNvSpPr/>
          <p:nvPr/>
        </p:nvSpPr>
        <p:spPr>
          <a:xfrm rot="16200000">
            <a:off x="2462750" y="4443311"/>
            <a:ext cx="912160" cy="2295085"/>
          </a:xfrm>
          <a:prstGeom prst="roundRect">
            <a:avLst>
              <a:gd name="adj" fmla="val 24521"/>
            </a:avLst>
          </a:prstGeom>
          <a:noFill/>
          <a:ln w="25400">
            <a:gradFill flip="none" rotWithShape="1">
              <a:gsLst>
                <a:gs pos="75000">
                  <a:schemeClr val="accent1"/>
                </a:gs>
                <a:gs pos="0">
                  <a:srgbClr val="BE63F0"/>
                </a:gs>
              </a:gsLst>
              <a:lin ang="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lIns="144000" tIns="36000" rIns="144000" bIns="54000" rtlCol="0" anchor="ctr"/>
          <a:lstStyle/>
          <a:p>
            <a:pPr algn="ctr">
              <a:spcAft>
                <a:spcPts val="1200"/>
              </a:spcAft>
            </a:pPr>
            <a:endParaRPr lang="ru-RU" sz="1400" dirty="0">
              <a:gradFill>
                <a:gsLst>
                  <a:gs pos="75000">
                    <a:schemeClr val="accent1"/>
                  </a:gs>
                  <a:gs pos="0">
                    <a:srgbClr val="BE63F0"/>
                  </a:gs>
                </a:gsLst>
                <a:lin ang="0" scaled="1"/>
              </a:gradFill>
            </a:endParaRP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DB1E4DB1-2014-4DC2-9F4D-0BD464A577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969196" y="5289758"/>
            <a:ext cx="1964781" cy="527344"/>
          </a:xfrm>
          <a:prstGeom prst="rect">
            <a:avLst/>
          </a:prstGeom>
        </p:spPr>
      </p:pic>
      <p:cxnSp>
        <p:nvCxnSpPr>
          <p:cNvPr id="47" name="Connector: Elbow 83">
            <a:extLst>
              <a:ext uri="{FF2B5EF4-FFF2-40B4-BE49-F238E27FC236}">
                <a16:creationId xmlns:a16="http://schemas.microsoft.com/office/drawing/2014/main" id="{E3CE603C-BD4A-4272-93EE-5DAE571EC8D6}"/>
              </a:ext>
            </a:extLst>
          </p:cNvPr>
          <p:cNvCxnSpPr>
            <a:cxnSpLocks/>
            <a:stCxn id="44" idx="3"/>
          </p:cNvCxnSpPr>
          <p:nvPr/>
        </p:nvCxnSpPr>
        <p:spPr>
          <a:xfrm flipV="1">
            <a:off x="2918831" y="2645454"/>
            <a:ext cx="1916938" cy="2489320"/>
          </a:xfrm>
          <a:prstGeom prst="straightConnector1">
            <a:avLst/>
          </a:prstGeom>
          <a:ln w="12700" cap="sq">
            <a:solidFill>
              <a:srgbClr val="556E6E"/>
            </a:solidFill>
            <a:miter lim="800000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1">
            <a:extLst>
              <a:ext uri="{FF2B5EF4-FFF2-40B4-BE49-F238E27FC236}">
                <a16:creationId xmlns:a16="http://schemas.microsoft.com/office/drawing/2014/main" id="{9910277C-3F6A-4460-8078-87AA40C0B078}"/>
              </a:ext>
            </a:extLst>
          </p:cNvPr>
          <p:cNvSpPr/>
          <p:nvPr/>
        </p:nvSpPr>
        <p:spPr>
          <a:xfrm>
            <a:off x="1773849" y="4579487"/>
            <a:ext cx="883393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0" dirty="0">
                <a:solidFill>
                  <a:schemeClr val="bg1"/>
                </a:solidFill>
              </a:rPr>
              <a:t>Отправка алерта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50" name="Connector: Elbow 83">
            <a:extLst>
              <a:ext uri="{FF2B5EF4-FFF2-40B4-BE49-F238E27FC236}">
                <a16:creationId xmlns:a16="http://schemas.microsoft.com/office/drawing/2014/main" id="{895B31AF-8382-45D9-AEF5-A5DD711CF672}"/>
              </a:ext>
            </a:extLst>
          </p:cNvPr>
          <p:cNvCxnSpPr>
            <a:cxnSpLocks/>
          </p:cNvCxnSpPr>
          <p:nvPr/>
        </p:nvCxnSpPr>
        <p:spPr>
          <a:xfrm flipH="1">
            <a:off x="3257334" y="2702755"/>
            <a:ext cx="1866182" cy="2432017"/>
          </a:xfrm>
          <a:prstGeom prst="straightConnector1">
            <a:avLst/>
          </a:prstGeom>
          <a:ln w="12700" cap="sq">
            <a:solidFill>
              <a:srgbClr val="556E6E"/>
            </a:solidFill>
            <a:miter lim="800000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 1">
            <a:extLst>
              <a:ext uri="{FF2B5EF4-FFF2-40B4-BE49-F238E27FC236}">
                <a16:creationId xmlns:a16="http://schemas.microsoft.com/office/drawing/2014/main" id="{9B56AB55-954A-4752-83F0-679FDB0583BC}"/>
              </a:ext>
            </a:extLst>
          </p:cNvPr>
          <p:cNvSpPr/>
          <p:nvPr/>
        </p:nvSpPr>
        <p:spPr>
          <a:xfrm>
            <a:off x="3967425" y="4573942"/>
            <a:ext cx="883393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defTabSz="914377">
              <a:defRPr/>
            </a:pPr>
            <a:r>
              <a:rPr lang="ru-RU" sz="1000" kern="0" dirty="0">
                <a:solidFill>
                  <a:schemeClr val="bg1"/>
                </a:solidFill>
              </a:rPr>
              <a:t>Добавление в </a:t>
            </a:r>
            <a:r>
              <a:rPr lang="ru-RU" sz="1000" kern="0" dirty="0" err="1">
                <a:solidFill>
                  <a:schemeClr val="bg1"/>
                </a:solidFill>
              </a:rPr>
              <a:t>блэклист</a:t>
            </a:r>
            <a:endParaRPr lang="ru-RU" sz="1000" kern="0" dirty="0">
              <a:solidFill>
                <a:schemeClr val="bg1"/>
              </a:solidFill>
            </a:endParaRPr>
          </a:p>
        </p:txBody>
      </p:sp>
      <p:sp>
        <p:nvSpPr>
          <p:cNvPr id="53" name="Прямоугольник 76">
            <a:extLst>
              <a:ext uri="{FF2B5EF4-FFF2-40B4-BE49-F238E27FC236}">
                <a16:creationId xmlns:a16="http://schemas.microsoft.com/office/drawing/2014/main" id="{36AD1762-0D9E-43F3-80FB-BF25ACFB08EE}"/>
              </a:ext>
            </a:extLst>
          </p:cNvPr>
          <p:cNvSpPr/>
          <p:nvPr/>
        </p:nvSpPr>
        <p:spPr>
          <a:xfrm>
            <a:off x="2753388" y="4532774"/>
            <a:ext cx="214541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32D0AF"/>
                    </a:gs>
                  </a:gsLst>
                  <a:lin ang="0" scaled="1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5</a:t>
            </a:r>
          </a:p>
        </p:txBody>
      </p:sp>
      <p:sp>
        <p:nvSpPr>
          <p:cNvPr id="56" name="Прямоугольник 77">
            <a:extLst>
              <a:ext uri="{FF2B5EF4-FFF2-40B4-BE49-F238E27FC236}">
                <a16:creationId xmlns:a16="http://schemas.microsoft.com/office/drawing/2014/main" id="{302702BD-3D46-481C-8DB2-D573CA08F12A}"/>
              </a:ext>
            </a:extLst>
          </p:cNvPr>
          <p:cNvSpPr/>
          <p:nvPr/>
        </p:nvSpPr>
        <p:spPr>
          <a:xfrm>
            <a:off x="3682819" y="4518482"/>
            <a:ext cx="214541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32D0AF"/>
                    </a:gs>
                  </a:gsLst>
                  <a:lin ang="0" scaled="1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5905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7C3839A-F2BF-43AC-9B98-E2702A5BF727}"/>
              </a:ext>
            </a:extLst>
          </p:cNvPr>
          <p:cNvGrpSpPr/>
          <p:nvPr/>
        </p:nvGrpSpPr>
        <p:grpSpPr>
          <a:xfrm>
            <a:off x="5802293" y="2207044"/>
            <a:ext cx="1770817" cy="389125"/>
            <a:chOff x="5926713" y="2256442"/>
            <a:chExt cx="1770817" cy="477778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D7C08C6-1778-6A93-15BB-92E029293262}"/>
                </a:ext>
              </a:extLst>
            </p:cNvPr>
            <p:cNvCxnSpPr>
              <a:cxnSpLocks/>
            </p:cNvCxnSpPr>
            <p:nvPr/>
          </p:nvCxnSpPr>
          <p:spPr>
            <a:xfrm>
              <a:off x="7697530" y="2256442"/>
              <a:ext cx="0" cy="477778"/>
            </a:xfrm>
            <a:prstGeom prst="straightConnector1">
              <a:avLst/>
            </a:prstGeom>
            <a:ln w="12700">
              <a:solidFill>
                <a:srgbClr val="556E6E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BAA0797F-EF0E-E489-32E0-A844DB732F05}"/>
                </a:ext>
              </a:extLst>
            </p:cNvPr>
            <p:cNvCxnSpPr>
              <a:cxnSpLocks/>
            </p:cNvCxnSpPr>
            <p:nvPr/>
          </p:nvCxnSpPr>
          <p:spPr>
            <a:xfrm>
              <a:off x="5926713" y="2256442"/>
              <a:ext cx="0" cy="477778"/>
            </a:xfrm>
            <a:prstGeom prst="straightConnector1">
              <a:avLst/>
            </a:prstGeom>
            <a:ln w="12700">
              <a:solidFill>
                <a:srgbClr val="556E6E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92">
            <a:extLst>
              <a:ext uri="{FF2B5EF4-FFF2-40B4-BE49-F238E27FC236}">
                <a16:creationId xmlns:a16="http://schemas.microsoft.com/office/drawing/2014/main" id="{7F04E63D-AA92-8590-DEDB-7C2F038BA2E8}"/>
              </a:ext>
            </a:extLst>
          </p:cNvPr>
          <p:cNvSpPr txBox="1"/>
          <p:nvPr/>
        </p:nvSpPr>
        <p:spPr>
          <a:xfrm>
            <a:off x="8889422" y="2730726"/>
            <a:ext cx="2293132" cy="400110"/>
          </a:xfrm>
          <a:prstGeom prst="rect">
            <a:avLst/>
          </a:prstGeom>
          <a:noFill/>
        </p:spPr>
        <p:txBody>
          <a:bodyPr wrap="square" lIns="0" rIns="0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cs typeface="Kaspersky Sans" panose="020B0604020202020204" charset="0"/>
              </a:rPr>
              <a:t>Internet</a:t>
            </a:r>
          </a:p>
        </p:txBody>
      </p:sp>
      <p:pic>
        <p:nvPicPr>
          <p:cNvPr id="4" name="Graphic 43">
            <a:extLst>
              <a:ext uri="{FF2B5EF4-FFF2-40B4-BE49-F238E27FC236}">
                <a16:creationId xmlns:a16="http://schemas.microsoft.com/office/drawing/2014/main" id="{BF61E90B-BF08-EACF-CC9E-0CD460C87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8496" y="1560984"/>
            <a:ext cx="1574380" cy="438918"/>
          </a:xfrm>
          <a:prstGeom prst="rect">
            <a:avLst/>
          </a:prstGeom>
        </p:spPr>
      </p:pic>
      <p:pic>
        <p:nvPicPr>
          <p:cNvPr id="5" name="Graphic 23">
            <a:extLst>
              <a:ext uri="{FF2B5EF4-FFF2-40B4-BE49-F238E27FC236}">
                <a16:creationId xmlns:a16="http://schemas.microsoft.com/office/drawing/2014/main" id="{7A777C5A-C49D-AF63-3674-08FF02F82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9007" y="4358809"/>
            <a:ext cx="1731818" cy="482810"/>
          </a:xfrm>
          <a:prstGeom prst="rect">
            <a:avLst/>
          </a:prstGeom>
        </p:spPr>
      </p:pic>
      <p:pic>
        <p:nvPicPr>
          <p:cNvPr id="6" name="Graphic 24">
            <a:extLst>
              <a:ext uri="{FF2B5EF4-FFF2-40B4-BE49-F238E27FC236}">
                <a16:creationId xmlns:a16="http://schemas.microsoft.com/office/drawing/2014/main" id="{2A681CAF-1F63-83E0-9540-D075139BD2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69007" y="3136711"/>
            <a:ext cx="1731818" cy="482810"/>
          </a:xfrm>
          <a:prstGeom prst="rect">
            <a:avLst/>
          </a:prstGeom>
        </p:spPr>
      </p:pic>
      <p:pic>
        <p:nvPicPr>
          <p:cNvPr id="7" name="Graphic 47">
            <a:extLst>
              <a:ext uri="{FF2B5EF4-FFF2-40B4-BE49-F238E27FC236}">
                <a16:creationId xmlns:a16="http://schemas.microsoft.com/office/drawing/2014/main" id="{53173D9C-E54F-3102-0112-CA09D889D1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06398" y="1560984"/>
            <a:ext cx="1717505" cy="438918"/>
          </a:xfrm>
          <a:prstGeom prst="rect">
            <a:avLst/>
          </a:prstGeom>
        </p:spPr>
      </p:pic>
      <p:pic>
        <p:nvPicPr>
          <p:cNvPr id="8" name="Graphic 76">
            <a:extLst>
              <a:ext uri="{FF2B5EF4-FFF2-40B4-BE49-F238E27FC236}">
                <a16:creationId xmlns:a16="http://schemas.microsoft.com/office/drawing/2014/main" id="{1EC40959-EEA0-6121-3E20-71293E74AD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33051" y="1560984"/>
            <a:ext cx="1574380" cy="438918"/>
          </a:xfrm>
          <a:prstGeom prst="rect">
            <a:avLst/>
          </a:prstGeom>
        </p:spPr>
      </p:pic>
      <p:pic>
        <p:nvPicPr>
          <p:cNvPr id="9" name="Graphic 78">
            <a:extLst>
              <a:ext uri="{FF2B5EF4-FFF2-40B4-BE49-F238E27FC236}">
                <a16:creationId xmlns:a16="http://schemas.microsoft.com/office/drawing/2014/main" id="{39832574-995D-441A-6191-6831DE1E8F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10991" y="1560984"/>
            <a:ext cx="1574380" cy="438918"/>
          </a:xfrm>
          <a:prstGeom prst="rect">
            <a:avLst/>
          </a:prstGeom>
        </p:spPr>
      </p:pic>
      <p:pic>
        <p:nvPicPr>
          <p:cNvPr id="10" name="Graphic 80">
            <a:extLst>
              <a:ext uri="{FF2B5EF4-FFF2-40B4-BE49-F238E27FC236}">
                <a16:creationId xmlns:a16="http://schemas.microsoft.com/office/drawing/2014/main" id="{2FAA24AA-BAA2-ADFE-C2E5-E0828C2B8D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05135" y="1560984"/>
            <a:ext cx="1574380" cy="43891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D9710E-6D38-314D-9468-5D644D4579FD}"/>
              </a:ext>
            </a:extLst>
          </p:cNvPr>
          <p:cNvSpPr/>
          <p:nvPr/>
        </p:nvSpPr>
        <p:spPr>
          <a:xfrm>
            <a:off x="6923745" y="1353843"/>
            <a:ext cx="2086908" cy="853200"/>
          </a:xfrm>
          <a:prstGeom prst="roundRect">
            <a:avLst>
              <a:gd name="adj" fmla="val 13454"/>
            </a:avLst>
          </a:prstGeom>
          <a:noFill/>
          <a:ln w="25400">
            <a:gradFill flip="none" rotWithShape="1">
              <a:gsLst>
                <a:gs pos="75000">
                  <a:schemeClr val="accent1"/>
                </a:gs>
                <a:gs pos="0">
                  <a:srgbClr val="BE63F0"/>
                </a:gs>
              </a:gsLst>
              <a:lin ang="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lIns="144000" tIns="36000" rIns="144000" bIns="54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endParaRPr lang="ru-RU" sz="1400" dirty="0">
              <a:gradFill>
                <a:gsLst>
                  <a:gs pos="75000">
                    <a:schemeClr val="accent1"/>
                  </a:gs>
                  <a:gs pos="0">
                    <a:srgbClr val="BE63F0"/>
                  </a:gs>
                </a:gsLst>
                <a:lin ang="0" scaled="1"/>
              </a:gra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0E8C599-6941-E3BE-9BF5-30DAF9AEE3B0}"/>
              </a:ext>
            </a:extLst>
          </p:cNvPr>
          <p:cNvSpPr/>
          <p:nvPr/>
        </p:nvSpPr>
        <p:spPr>
          <a:xfrm>
            <a:off x="786805" y="1353843"/>
            <a:ext cx="1476859" cy="853200"/>
          </a:xfrm>
          <a:prstGeom prst="roundRect">
            <a:avLst>
              <a:gd name="adj" fmla="val 13454"/>
            </a:avLst>
          </a:prstGeom>
          <a:noFill/>
          <a:ln w="25400">
            <a:gradFill flip="none" rotWithShape="1">
              <a:gsLst>
                <a:gs pos="75000">
                  <a:schemeClr val="accent1"/>
                </a:gs>
                <a:gs pos="0">
                  <a:srgbClr val="BE63F0"/>
                </a:gs>
              </a:gsLst>
              <a:lin ang="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lIns="144000" tIns="36000" rIns="144000" bIns="54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endParaRPr lang="ru-RU" sz="1400" dirty="0">
              <a:gradFill>
                <a:gsLst>
                  <a:gs pos="75000">
                    <a:schemeClr val="accent1"/>
                  </a:gs>
                  <a:gs pos="0">
                    <a:srgbClr val="BE63F0"/>
                  </a:gs>
                </a:gsLst>
                <a:lin ang="0" scaled="1"/>
              </a:gradFill>
            </a:endParaRPr>
          </a:p>
        </p:txBody>
      </p:sp>
      <p:cxnSp>
        <p:nvCxnSpPr>
          <p:cNvPr id="13" name="Соединительная линия уступом 6">
            <a:extLst>
              <a:ext uri="{FF2B5EF4-FFF2-40B4-BE49-F238E27FC236}">
                <a16:creationId xmlns:a16="http://schemas.microsoft.com/office/drawing/2014/main" id="{E4C5254F-D962-A18E-EE2A-F18FC3609141}"/>
              </a:ext>
            </a:extLst>
          </p:cNvPr>
          <p:cNvCxnSpPr>
            <a:cxnSpLocks/>
          </p:cNvCxnSpPr>
          <p:nvPr/>
        </p:nvCxnSpPr>
        <p:spPr>
          <a:xfrm flipH="1">
            <a:off x="7704295" y="3267980"/>
            <a:ext cx="1182741" cy="0"/>
          </a:xfrm>
          <a:prstGeom prst="straightConnector1">
            <a:avLst/>
          </a:prstGeom>
          <a:ln w="12700">
            <a:solidFill>
              <a:srgbClr val="556E6E"/>
            </a:solidFill>
            <a:prstDash val="dash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6">
            <a:extLst>
              <a:ext uri="{FF2B5EF4-FFF2-40B4-BE49-F238E27FC236}">
                <a16:creationId xmlns:a16="http://schemas.microsoft.com/office/drawing/2014/main" id="{5DFEFD8E-3F9B-E61A-B598-4FC409B5A85F}"/>
              </a:ext>
            </a:extLst>
          </p:cNvPr>
          <p:cNvCxnSpPr>
            <a:cxnSpLocks/>
          </p:cNvCxnSpPr>
          <p:nvPr/>
        </p:nvCxnSpPr>
        <p:spPr>
          <a:xfrm>
            <a:off x="7704294" y="4562389"/>
            <a:ext cx="1182741" cy="0"/>
          </a:xfrm>
          <a:prstGeom prst="straightConnector1">
            <a:avLst/>
          </a:prstGeom>
          <a:ln w="12700">
            <a:solidFill>
              <a:srgbClr val="556E6E"/>
            </a:solidFill>
            <a:prstDash val="dash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43">
            <a:extLst>
              <a:ext uri="{FF2B5EF4-FFF2-40B4-BE49-F238E27FC236}">
                <a16:creationId xmlns:a16="http://schemas.microsoft.com/office/drawing/2014/main" id="{D29AC61A-213A-591E-18CE-AAF432BA76F8}"/>
              </a:ext>
            </a:extLst>
          </p:cNvPr>
          <p:cNvSpPr/>
          <p:nvPr/>
        </p:nvSpPr>
        <p:spPr>
          <a:xfrm rot="5400000">
            <a:off x="617001" y="3297986"/>
            <a:ext cx="2753133" cy="1387322"/>
          </a:xfrm>
          <a:prstGeom prst="roundRect">
            <a:avLst>
              <a:gd name="adj" fmla="val 13307"/>
            </a:avLst>
          </a:prstGeom>
          <a:noFill/>
          <a:ln w="12700" cap="flat" cmpd="sng" algn="ctr">
            <a:solidFill>
              <a:srgbClr val="556E6E"/>
            </a:solidFill>
            <a:prstDash val="solid"/>
          </a:ln>
          <a:effectLst/>
        </p:spPr>
        <p:txBody>
          <a:bodyPr lIns="216000" tIns="27000" rIns="216000" bIns="405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ru-RU" sz="2100" dirty="0">
              <a:gradFill>
                <a:gsLst>
                  <a:gs pos="0">
                    <a:srgbClr val="27B7FF"/>
                  </a:gs>
                  <a:gs pos="75000">
                    <a:srgbClr val="23D1AE"/>
                  </a:gs>
                </a:gsLst>
                <a:lin ang="0" scaled="1"/>
              </a:gra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EE58EBD-6B3A-C7F3-2CD0-9A6AD464E912}"/>
              </a:ext>
            </a:extLst>
          </p:cNvPr>
          <p:cNvSpPr/>
          <p:nvPr/>
        </p:nvSpPr>
        <p:spPr>
          <a:xfrm>
            <a:off x="2896752" y="1353843"/>
            <a:ext cx="3387043" cy="853200"/>
          </a:xfrm>
          <a:prstGeom prst="roundRect">
            <a:avLst>
              <a:gd name="adj" fmla="val 13454"/>
            </a:avLst>
          </a:prstGeom>
          <a:noFill/>
          <a:ln w="25400">
            <a:gradFill flip="none" rotWithShape="1">
              <a:gsLst>
                <a:gs pos="75000">
                  <a:schemeClr val="accent1"/>
                </a:gs>
                <a:gs pos="0">
                  <a:srgbClr val="BE63F0"/>
                </a:gs>
              </a:gsLst>
              <a:lin ang="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lIns="144000" tIns="36000" rIns="144000" bIns="54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endParaRPr lang="ru-RU" sz="1400" dirty="0">
              <a:gradFill>
                <a:gsLst>
                  <a:gs pos="75000">
                    <a:schemeClr val="accent1"/>
                  </a:gs>
                  <a:gs pos="0">
                    <a:srgbClr val="BE63F0"/>
                  </a:gs>
                </a:gsLst>
                <a:lin ang="0" scaled="1"/>
              </a:gra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9CC7D4F-3520-F1B1-61BF-7849164E6D90}"/>
              </a:ext>
            </a:extLst>
          </p:cNvPr>
          <p:cNvSpPr/>
          <p:nvPr/>
        </p:nvSpPr>
        <p:spPr>
          <a:xfrm>
            <a:off x="9636121" y="1353843"/>
            <a:ext cx="1544047" cy="853200"/>
          </a:xfrm>
          <a:prstGeom prst="roundRect">
            <a:avLst>
              <a:gd name="adj" fmla="val 13454"/>
            </a:avLst>
          </a:prstGeom>
          <a:noFill/>
          <a:ln w="25400">
            <a:gradFill flip="none" rotWithShape="1">
              <a:gsLst>
                <a:gs pos="75000">
                  <a:schemeClr val="accent1"/>
                </a:gs>
                <a:gs pos="0">
                  <a:srgbClr val="BE63F0"/>
                </a:gs>
              </a:gsLst>
              <a:lin ang="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lIns="144000" tIns="36000" rIns="144000" bIns="54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endParaRPr lang="ru-RU" sz="1400" dirty="0">
              <a:gradFill>
                <a:gsLst>
                  <a:gs pos="75000">
                    <a:schemeClr val="accent1"/>
                  </a:gs>
                  <a:gs pos="0">
                    <a:srgbClr val="BE63F0"/>
                  </a:gs>
                </a:gsLst>
                <a:lin ang="0" scaled="1"/>
              </a:gradFill>
            </a:endParaRPr>
          </a:p>
        </p:txBody>
      </p:sp>
      <p:sp>
        <p:nvSpPr>
          <p:cNvPr id="18" name="Rounded Rectangle 43">
            <a:extLst>
              <a:ext uri="{FF2B5EF4-FFF2-40B4-BE49-F238E27FC236}">
                <a16:creationId xmlns:a16="http://schemas.microsoft.com/office/drawing/2014/main" id="{B694E4F2-D623-3744-EFF1-6896D50F03E4}"/>
              </a:ext>
            </a:extLst>
          </p:cNvPr>
          <p:cNvSpPr/>
          <p:nvPr/>
        </p:nvSpPr>
        <p:spPr>
          <a:xfrm rot="5400000">
            <a:off x="5308852" y="2549864"/>
            <a:ext cx="2753133" cy="2883595"/>
          </a:xfrm>
          <a:prstGeom prst="roundRect">
            <a:avLst>
              <a:gd name="adj" fmla="val 10135"/>
            </a:avLst>
          </a:prstGeom>
          <a:noFill/>
          <a:ln w="25400">
            <a:gradFill flip="none" rotWithShape="1">
              <a:gsLst>
                <a:gs pos="75000">
                  <a:schemeClr val="accent1"/>
                </a:gs>
                <a:gs pos="0">
                  <a:srgbClr val="BE63F0"/>
                </a:gs>
              </a:gsLst>
              <a:lin ang="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lIns="144000" tIns="36000" rIns="144000" bIns="54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endParaRPr lang="ru-RU" sz="1400" dirty="0">
              <a:gradFill>
                <a:gsLst>
                  <a:gs pos="75000">
                    <a:schemeClr val="accent1"/>
                  </a:gs>
                  <a:gs pos="0">
                    <a:srgbClr val="BE63F0"/>
                  </a:gs>
                </a:gsLst>
                <a:lin ang="0" scaled="1"/>
              </a:gra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9EA721D-12DF-E39D-9B50-7185046DFE6E}"/>
              </a:ext>
            </a:extLst>
          </p:cNvPr>
          <p:cNvSpPr/>
          <p:nvPr/>
        </p:nvSpPr>
        <p:spPr>
          <a:xfrm>
            <a:off x="5670014" y="2985899"/>
            <a:ext cx="2030811" cy="803829"/>
          </a:xfrm>
          <a:prstGeom prst="roundRect">
            <a:avLst>
              <a:gd name="adj" fmla="val 13454"/>
            </a:avLst>
          </a:prstGeom>
          <a:noFill/>
          <a:ln w="12700" cap="flat" cmpd="sng" algn="ctr">
            <a:solidFill>
              <a:srgbClr val="556E6E"/>
            </a:solidFill>
            <a:prstDash val="solid"/>
          </a:ln>
          <a:effectLst/>
        </p:spPr>
        <p:txBody>
          <a:bodyPr lIns="216000" tIns="27000" rIns="216000" bIns="405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ru-RU" sz="2100" dirty="0">
              <a:gradFill>
                <a:gsLst>
                  <a:gs pos="0">
                    <a:srgbClr val="27B7FF"/>
                  </a:gs>
                  <a:gs pos="75000">
                    <a:srgbClr val="23D1AE"/>
                  </a:gs>
                </a:gsLst>
                <a:lin ang="0" scaled="1"/>
              </a:gra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CC5F1D-1E65-3C76-FFA7-7D2AF67DC7C5}"/>
              </a:ext>
            </a:extLst>
          </p:cNvPr>
          <p:cNvSpPr/>
          <p:nvPr/>
        </p:nvSpPr>
        <p:spPr>
          <a:xfrm>
            <a:off x="5670014" y="4193421"/>
            <a:ext cx="2030811" cy="804002"/>
          </a:xfrm>
          <a:prstGeom prst="roundRect">
            <a:avLst>
              <a:gd name="adj" fmla="val 13454"/>
            </a:avLst>
          </a:prstGeom>
          <a:noFill/>
          <a:ln w="12700" cap="flat" cmpd="sng" algn="ctr">
            <a:solidFill>
              <a:srgbClr val="556E6E"/>
            </a:solidFill>
            <a:prstDash val="solid"/>
          </a:ln>
          <a:effectLst/>
        </p:spPr>
        <p:txBody>
          <a:bodyPr lIns="216000" tIns="27000" rIns="216000" bIns="405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ru-RU" sz="2100" dirty="0">
              <a:gradFill>
                <a:gsLst>
                  <a:gs pos="0">
                    <a:srgbClr val="27B7FF"/>
                  </a:gs>
                  <a:gs pos="75000">
                    <a:srgbClr val="23D1AE"/>
                  </a:gs>
                </a:gsLst>
                <a:lin ang="0" scaled="1"/>
              </a:gradFill>
            </a:endParaRPr>
          </a:p>
        </p:txBody>
      </p:sp>
      <p:sp>
        <p:nvSpPr>
          <p:cNvPr id="21" name="Graphic 29">
            <a:extLst>
              <a:ext uri="{FF2B5EF4-FFF2-40B4-BE49-F238E27FC236}">
                <a16:creationId xmlns:a16="http://schemas.microsoft.com/office/drawing/2014/main" id="{48F90892-BC19-A4D5-0A92-E4EE854BC22A}"/>
              </a:ext>
            </a:extLst>
          </p:cNvPr>
          <p:cNvSpPr/>
          <p:nvPr/>
        </p:nvSpPr>
        <p:spPr>
          <a:xfrm>
            <a:off x="9832766" y="4420750"/>
            <a:ext cx="457222" cy="285253"/>
          </a:xfrm>
          <a:custGeom>
            <a:avLst/>
            <a:gdLst>
              <a:gd name="connsiteX0" fmla="*/ 485776 w 485776"/>
              <a:gd name="connsiteY0" fmla="*/ 33338 h 333375"/>
              <a:gd name="connsiteX1" fmla="*/ 452438 w 485776"/>
              <a:gd name="connsiteY1" fmla="*/ 0 h 333375"/>
              <a:gd name="connsiteX2" fmla="*/ 33338 w 485776"/>
              <a:gd name="connsiteY2" fmla="*/ 0 h 333375"/>
              <a:gd name="connsiteX3" fmla="*/ 1 w 485776"/>
              <a:gd name="connsiteY3" fmla="*/ 33338 h 333375"/>
              <a:gd name="connsiteX4" fmla="*/ 1 w 485776"/>
              <a:gd name="connsiteY4" fmla="*/ 71272 h 333375"/>
              <a:gd name="connsiteX5" fmla="*/ 1 w 485776"/>
              <a:gd name="connsiteY5" fmla="*/ 71581 h 333375"/>
              <a:gd name="connsiteX6" fmla="*/ 1 w 485776"/>
              <a:gd name="connsiteY6" fmla="*/ 300038 h 333375"/>
              <a:gd name="connsiteX7" fmla="*/ 33338 w 485776"/>
              <a:gd name="connsiteY7" fmla="*/ 333375 h 333375"/>
              <a:gd name="connsiteX8" fmla="*/ 452438 w 485776"/>
              <a:gd name="connsiteY8" fmla="*/ 333375 h 333375"/>
              <a:gd name="connsiteX9" fmla="*/ 485776 w 485776"/>
              <a:gd name="connsiteY9" fmla="*/ 300038 h 333375"/>
              <a:gd name="connsiteX10" fmla="*/ 485776 w 485776"/>
              <a:gd name="connsiteY10" fmla="*/ 71581 h 333375"/>
              <a:gd name="connsiteX11" fmla="*/ 485776 w 485776"/>
              <a:gd name="connsiteY11" fmla="*/ 71272 h 333375"/>
              <a:gd name="connsiteX12" fmla="*/ 485776 w 485776"/>
              <a:gd name="connsiteY12" fmla="*/ 33338 h 333375"/>
              <a:gd name="connsiteX13" fmla="*/ 457201 w 485776"/>
              <a:gd name="connsiteY13" fmla="*/ 64294 h 333375"/>
              <a:gd name="connsiteX14" fmla="*/ 457201 w 485776"/>
              <a:gd name="connsiteY14" fmla="*/ 33338 h 333375"/>
              <a:gd name="connsiteX15" fmla="*/ 452438 w 485776"/>
              <a:gd name="connsiteY15" fmla="*/ 28575 h 333375"/>
              <a:gd name="connsiteX16" fmla="*/ 33338 w 485776"/>
              <a:gd name="connsiteY16" fmla="*/ 28575 h 333375"/>
              <a:gd name="connsiteX17" fmla="*/ 28576 w 485776"/>
              <a:gd name="connsiteY17" fmla="*/ 33338 h 333375"/>
              <a:gd name="connsiteX18" fmla="*/ 28576 w 485776"/>
              <a:gd name="connsiteY18" fmla="*/ 64294 h 333375"/>
              <a:gd name="connsiteX19" fmla="*/ 228601 w 485776"/>
              <a:gd name="connsiteY19" fmla="*/ 214313 h 333375"/>
              <a:gd name="connsiteX20" fmla="*/ 257176 w 485776"/>
              <a:gd name="connsiteY20" fmla="*/ 214313 h 333375"/>
              <a:gd name="connsiteX21" fmla="*/ 457201 w 485776"/>
              <a:gd name="connsiteY21" fmla="*/ 64294 h 333375"/>
              <a:gd name="connsiteX22" fmla="*/ 28576 w 485776"/>
              <a:gd name="connsiteY22" fmla="*/ 100013 h 333375"/>
              <a:gd name="connsiteX23" fmla="*/ 28576 w 485776"/>
              <a:gd name="connsiteY23" fmla="*/ 300038 h 333375"/>
              <a:gd name="connsiteX24" fmla="*/ 33338 w 485776"/>
              <a:gd name="connsiteY24" fmla="*/ 304800 h 333375"/>
              <a:gd name="connsiteX25" fmla="*/ 452438 w 485776"/>
              <a:gd name="connsiteY25" fmla="*/ 304800 h 333375"/>
              <a:gd name="connsiteX26" fmla="*/ 457201 w 485776"/>
              <a:gd name="connsiteY26" fmla="*/ 300038 h 333375"/>
              <a:gd name="connsiteX27" fmla="*/ 457201 w 485776"/>
              <a:gd name="connsiteY27" fmla="*/ 100013 h 333375"/>
              <a:gd name="connsiteX28" fmla="*/ 274321 w 485776"/>
              <a:gd name="connsiteY28" fmla="*/ 237173 h 333375"/>
              <a:gd name="connsiteX29" fmla="*/ 211456 w 485776"/>
              <a:gd name="connsiteY29" fmla="*/ 237173 h 333375"/>
              <a:gd name="connsiteX30" fmla="*/ 28576 w 485776"/>
              <a:gd name="connsiteY30" fmla="*/ 100013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85776" h="333375">
                <a:moveTo>
                  <a:pt x="485776" y="33338"/>
                </a:moveTo>
                <a:cubicBezTo>
                  <a:pt x="485776" y="14926"/>
                  <a:pt x="470850" y="0"/>
                  <a:pt x="452438" y="0"/>
                </a:cubicBezTo>
                <a:lnTo>
                  <a:pt x="33338" y="0"/>
                </a:lnTo>
                <a:cubicBezTo>
                  <a:pt x="14927" y="0"/>
                  <a:pt x="1" y="14926"/>
                  <a:pt x="1" y="33338"/>
                </a:cubicBezTo>
                <a:lnTo>
                  <a:pt x="1" y="71272"/>
                </a:lnTo>
                <a:cubicBezTo>
                  <a:pt x="0" y="71375"/>
                  <a:pt x="0" y="71478"/>
                  <a:pt x="1" y="71581"/>
                </a:cubicBezTo>
                <a:lnTo>
                  <a:pt x="1" y="300038"/>
                </a:lnTo>
                <a:cubicBezTo>
                  <a:pt x="1" y="318449"/>
                  <a:pt x="14927" y="333375"/>
                  <a:pt x="33338" y="333375"/>
                </a:cubicBezTo>
                <a:lnTo>
                  <a:pt x="452438" y="333375"/>
                </a:lnTo>
                <a:cubicBezTo>
                  <a:pt x="470850" y="333375"/>
                  <a:pt x="485776" y="318449"/>
                  <a:pt x="485776" y="300038"/>
                </a:cubicBezTo>
                <a:lnTo>
                  <a:pt x="485776" y="71581"/>
                </a:lnTo>
                <a:cubicBezTo>
                  <a:pt x="485777" y="71478"/>
                  <a:pt x="485777" y="71375"/>
                  <a:pt x="485776" y="71272"/>
                </a:cubicBezTo>
                <a:lnTo>
                  <a:pt x="485776" y="33338"/>
                </a:lnTo>
                <a:close/>
                <a:moveTo>
                  <a:pt x="457201" y="64294"/>
                </a:moveTo>
                <a:lnTo>
                  <a:pt x="457201" y="33338"/>
                </a:lnTo>
                <a:cubicBezTo>
                  <a:pt x="457201" y="30708"/>
                  <a:pt x="455068" y="28575"/>
                  <a:pt x="452438" y="28575"/>
                </a:cubicBezTo>
                <a:lnTo>
                  <a:pt x="33338" y="28575"/>
                </a:lnTo>
                <a:cubicBezTo>
                  <a:pt x="30708" y="28575"/>
                  <a:pt x="28576" y="30708"/>
                  <a:pt x="28576" y="33338"/>
                </a:cubicBezTo>
                <a:lnTo>
                  <a:pt x="28576" y="64294"/>
                </a:lnTo>
                <a:lnTo>
                  <a:pt x="228601" y="214313"/>
                </a:lnTo>
                <a:cubicBezTo>
                  <a:pt x="237068" y="220663"/>
                  <a:pt x="248709" y="220663"/>
                  <a:pt x="257176" y="214313"/>
                </a:cubicBezTo>
                <a:lnTo>
                  <a:pt x="457201" y="64294"/>
                </a:lnTo>
                <a:close/>
                <a:moveTo>
                  <a:pt x="28576" y="100013"/>
                </a:moveTo>
                <a:lnTo>
                  <a:pt x="28576" y="300038"/>
                </a:lnTo>
                <a:cubicBezTo>
                  <a:pt x="28576" y="302667"/>
                  <a:pt x="30708" y="304800"/>
                  <a:pt x="33338" y="304800"/>
                </a:cubicBezTo>
                <a:lnTo>
                  <a:pt x="452438" y="304800"/>
                </a:lnTo>
                <a:cubicBezTo>
                  <a:pt x="455068" y="304800"/>
                  <a:pt x="457201" y="302667"/>
                  <a:pt x="457201" y="300038"/>
                </a:cubicBezTo>
                <a:lnTo>
                  <a:pt x="457201" y="100013"/>
                </a:lnTo>
                <a:lnTo>
                  <a:pt x="274321" y="237173"/>
                </a:lnTo>
                <a:cubicBezTo>
                  <a:pt x="255694" y="251143"/>
                  <a:pt x="230082" y="251143"/>
                  <a:pt x="211456" y="237173"/>
                </a:cubicBezTo>
                <a:lnTo>
                  <a:pt x="28576" y="100013"/>
                </a:lnTo>
                <a:close/>
              </a:path>
            </a:pathLst>
          </a:custGeom>
          <a:solidFill>
            <a:schemeClr val="bg1"/>
          </a:solidFill>
          <a:ln w="342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2" name="Rounded Rectangle 43">
            <a:extLst>
              <a:ext uri="{FF2B5EF4-FFF2-40B4-BE49-F238E27FC236}">
                <a16:creationId xmlns:a16="http://schemas.microsoft.com/office/drawing/2014/main" id="{50622AA9-5523-3234-C45C-67F3689BFA4D}"/>
              </a:ext>
            </a:extLst>
          </p:cNvPr>
          <p:cNvSpPr/>
          <p:nvPr/>
        </p:nvSpPr>
        <p:spPr>
          <a:xfrm rot="5400000">
            <a:off x="8282133" y="3219990"/>
            <a:ext cx="3507709" cy="2297904"/>
          </a:xfrm>
          <a:prstGeom prst="roundRect">
            <a:avLst>
              <a:gd name="adj" fmla="val 10135"/>
            </a:avLst>
          </a:prstGeom>
          <a:noFill/>
          <a:ln w="15875" cap="flat" cmpd="sng" algn="ctr">
            <a:solidFill>
              <a:schemeClr val="accent4"/>
            </a:solidFill>
            <a:prstDash val="solid"/>
          </a:ln>
          <a:effectLst/>
        </p:spPr>
        <p:txBody>
          <a:bodyPr lIns="216000" tIns="27000" rIns="216000" bIns="405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ru-RU" sz="2100" dirty="0">
              <a:gradFill>
                <a:gsLst>
                  <a:gs pos="0">
                    <a:srgbClr val="27B7FF"/>
                  </a:gs>
                  <a:gs pos="75000">
                    <a:srgbClr val="23D1AE"/>
                  </a:gs>
                </a:gsLst>
                <a:lin ang="0" scaled="1"/>
              </a:gra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DFA7DB9-BDF8-6CE8-50EE-9508BC4D0417}"/>
              </a:ext>
            </a:extLst>
          </p:cNvPr>
          <p:cNvCxnSpPr>
            <a:cxnSpLocks/>
          </p:cNvCxnSpPr>
          <p:nvPr/>
        </p:nvCxnSpPr>
        <p:spPr>
          <a:xfrm flipH="1">
            <a:off x="3817660" y="4734293"/>
            <a:ext cx="1850841" cy="19448"/>
          </a:xfrm>
          <a:prstGeom prst="straightConnector1">
            <a:avLst/>
          </a:prstGeom>
          <a:ln w="12700">
            <a:solidFill>
              <a:srgbClr val="556E6E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оединительная линия уступом 6">
            <a:extLst>
              <a:ext uri="{FF2B5EF4-FFF2-40B4-BE49-F238E27FC236}">
                <a16:creationId xmlns:a16="http://schemas.microsoft.com/office/drawing/2014/main" id="{EA13F738-AD13-0D28-DEF0-FAC1B34CE206}"/>
              </a:ext>
            </a:extLst>
          </p:cNvPr>
          <p:cNvCxnSpPr>
            <a:cxnSpLocks/>
          </p:cNvCxnSpPr>
          <p:nvPr/>
        </p:nvCxnSpPr>
        <p:spPr>
          <a:xfrm>
            <a:off x="3817660" y="4562389"/>
            <a:ext cx="1850840" cy="0"/>
          </a:xfrm>
          <a:prstGeom prst="straightConnector1">
            <a:avLst/>
          </a:prstGeom>
          <a:ln w="12700">
            <a:solidFill>
              <a:srgbClr val="556E6E"/>
            </a:solidFill>
            <a:prstDash val="dash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54">
            <a:extLst>
              <a:ext uri="{FF2B5EF4-FFF2-40B4-BE49-F238E27FC236}">
                <a16:creationId xmlns:a16="http://schemas.microsoft.com/office/drawing/2014/main" id="{1BACF97A-19E5-44B9-8584-4C1331038C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24366" y="2762963"/>
            <a:ext cx="503802" cy="503802"/>
          </a:xfrm>
          <a:prstGeom prst="rect">
            <a:avLst/>
          </a:prstGeom>
        </p:spPr>
      </p:pic>
      <p:pic>
        <p:nvPicPr>
          <p:cNvPr id="26" name="Graphic 56">
            <a:extLst>
              <a:ext uri="{FF2B5EF4-FFF2-40B4-BE49-F238E27FC236}">
                <a16:creationId xmlns:a16="http://schemas.microsoft.com/office/drawing/2014/main" id="{56DD10C1-9B13-A7BF-0458-5350DEE397F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24366" y="3630042"/>
            <a:ext cx="503802" cy="503802"/>
          </a:xfrm>
          <a:prstGeom prst="rect">
            <a:avLst/>
          </a:prstGeom>
        </p:spPr>
      </p:pic>
      <p:pic>
        <p:nvPicPr>
          <p:cNvPr id="27" name="Graphic 57">
            <a:extLst>
              <a:ext uri="{FF2B5EF4-FFF2-40B4-BE49-F238E27FC236}">
                <a16:creationId xmlns:a16="http://schemas.microsoft.com/office/drawing/2014/main" id="{16677A68-86D9-6256-D24C-C4DD5E9F43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24366" y="4481308"/>
            <a:ext cx="503802" cy="503802"/>
          </a:xfrm>
          <a:prstGeom prst="rect">
            <a:avLst/>
          </a:prstGeom>
        </p:spPr>
      </p:pic>
      <p:sp>
        <p:nvSpPr>
          <p:cNvPr id="28" name="Прямоугольник 69">
            <a:extLst>
              <a:ext uri="{FF2B5EF4-FFF2-40B4-BE49-F238E27FC236}">
                <a16:creationId xmlns:a16="http://schemas.microsoft.com/office/drawing/2014/main" id="{93F95324-F26E-0A9E-7C0C-6E4D15F45214}"/>
              </a:ext>
            </a:extLst>
          </p:cNvPr>
          <p:cNvSpPr/>
          <p:nvPr/>
        </p:nvSpPr>
        <p:spPr>
          <a:xfrm>
            <a:off x="1544993" y="3304641"/>
            <a:ext cx="902565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defRPr/>
            </a:pPr>
            <a:r>
              <a:rPr lang="en-US" sz="1100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PC-2 (Alice)</a:t>
            </a:r>
            <a:endParaRPr lang="ru-RU" sz="1100" dirty="0">
              <a:solidFill>
                <a:srgbClr val="FFFFFF"/>
              </a:solidFill>
              <a:ea typeface="Times New Roman" panose="02020603050405020304" pitchFamily="18" charset="0"/>
            </a:endParaRPr>
          </a:p>
        </p:txBody>
      </p:sp>
      <p:sp>
        <p:nvSpPr>
          <p:cNvPr id="29" name="Graphic 5">
            <a:extLst>
              <a:ext uri="{FF2B5EF4-FFF2-40B4-BE49-F238E27FC236}">
                <a16:creationId xmlns:a16="http://schemas.microsoft.com/office/drawing/2014/main" id="{B9E8C4E6-FC83-5F60-CD10-51EABC98E915}"/>
              </a:ext>
            </a:extLst>
          </p:cNvPr>
          <p:cNvSpPr/>
          <p:nvPr/>
        </p:nvSpPr>
        <p:spPr>
          <a:xfrm>
            <a:off x="2259749" y="2801389"/>
            <a:ext cx="162696" cy="162696"/>
          </a:xfrm>
          <a:custGeom>
            <a:avLst/>
            <a:gdLst>
              <a:gd name="connsiteX0" fmla="*/ 0 w 178966"/>
              <a:gd name="connsiteY0" fmla="*/ 89483 h 178966"/>
              <a:gd name="connsiteX1" fmla="*/ 89483 w 178966"/>
              <a:gd name="connsiteY1" fmla="*/ 0 h 178966"/>
              <a:gd name="connsiteX2" fmla="*/ 178967 w 178966"/>
              <a:gd name="connsiteY2" fmla="*/ 89483 h 178966"/>
              <a:gd name="connsiteX3" fmla="*/ 89483 w 178966"/>
              <a:gd name="connsiteY3" fmla="*/ 178967 h 178966"/>
              <a:gd name="connsiteX4" fmla="*/ 0 w 178966"/>
              <a:gd name="connsiteY4" fmla="*/ 89483 h 178966"/>
              <a:gd name="connsiteX5" fmla="*/ 111493 w 178966"/>
              <a:gd name="connsiteY5" fmla="*/ 23529 h 178966"/>
              <a:gd name="connsiteX6" fmla="*/ 102977 w 178966"/>
              <a:gd name="connsiteY6" fmla="*/ 11676 h 178966"/>
              <a:gd name="connsiteX7" fmla="*/ 148123 w 178966"/>
              <a:gd name="connsiteY7" fmla="*/ 36611 h 178966"/>
              <a:gd name="connsiteX8" fmla="*/ 146682 w 178966"/>
              <a:gd name="connsiteY8" fmla="*/ 37350 h 178966"/>
              <a:gd name="connsiteX9" fmla="*/ 122297 w 178966"/>
              <a:gd name="connsiteY9" fmla="*/ 45691 h 178966"/>
              <a:gd name="connsiteX10" fmla="*/ 111493 w 178966"/>
              <a:gd name="connsiteY10" fmla="*/ 23529 h 178966"/>
              <a:gd name="connsiteX11" fmla="*/ 102566 w 178966"/>
              <a:gd name="connsiteY11" fmla="*/ 29108 h 178966"/>
              <a:gd name="connsiteX12" fmla="*/ 111766 w 178966"/>
              <a:gd name="connsiteY12" fmla="*/ 47588 h 178966"/>
              <a:gd name="connsiteX13" fmla="*/ 89483 w 178966"/>
              <a:gd name="connsiteY13" fmla="*/ 49128 h 178966"/>
              <a:gd name="connsiteX14" fmla="*/ 67201 w 178966"/>
              <a:gd name="connsiteY14" fmla="*/ 47588 h 178966"/>
              <a:gd name="connsiteX15" fmla="*/ 76401 w 178966"/>
              <a:gd name="connsiteY15" fmla="*/ 29108 h 178966"/>
              <a:gd name="connsiteX16" fmla="*/ 87840 w 178966"/>
              <a:gd name="connsiteY16" fmla="*/ 14128 h 178966"/>
              <a:gd name="connsiteX17" fmla="*/ 89483 w 178966"/>
              <a:gd name="connsiteY17" fmla="*/ 12427 h 178966"/>
              <a:gd name="connsiteX18" fmla="*/ 91126 w 178966"/>
              <a:gd name="connsiteY18" fmla="*/ 14128 h 178966"/>
              <a:gd name="connsiteX19" fmla="*/ 102566 w 178966"/>
              <a:gd name="connsiteY19" fmla="*/ 29108 h 178966"/>
              <a:gd name="connsiteX20" fmla="*/ 89483 w 178966"/>
              <a:gd name="connsiteY20" fmla="*/ 59656 h 178966"/>
              <a:gd name="connsiteX21" fmla="*/ 63860 w 178966"/>
              <a:gd name="connsiteY21" fmla="*/ 57735 h 178966"/>
              <a:gd name="connsiteX22" fmla="*/ 59764 w 178966"/>
              <a:gd name="connsiteY22" fmla="*/ 84220 h 178966"/>
              <a:gd name="connsiteX23" fmla="*/ 119203 w 178966"/>
              <a:gd name="connsiteY23" fmla="*/ 84220 h 178966"/>
              <a:gd name="connsiteX24" fmla="*/ 115107 w 178966"/>
              <a:gd name="connsiteY24" fmla="*/ 57735 h 178966"/>
              <a:gd name="connsiteX25" fmla="*/ 89483 w 178966"/>
              <a:gd name="connsiteY25" fmla="*/ 59656 h 178966"/>
              <a:gd name="connsiteX26" fmla="*/ 119203 w 178966"/>
              <a:gd name="connsiteY26" fmla="*/ 94747 h 178966"/>
              <a:gd name="connsiteX27" fmla="*/ 59751 w 178966"/>
              <a:gd name="connsiteY27" fmla="*/ 94747 h 178966"/>
              <a:gd name="connsiteX28" fmla="*/ 63502 w 178966"/>
              <a:gd name="connsiteY28" fmla="*/ 121287 h 178966"/>
              <a:gd name="connsiteX29" fmla="*/ 89483 w 178966"/>
              <a:gd name="connsiteY29" fmla="*/ 119311 h 178966"/>
              <a:gd name="connsiteX30" fmla="*/ 115107 w 178966"/>
              <a:gd name="connsiteY30" fmla="*/ 121232 h 178966"/>
              <a:gd name="connsiteX31" fmla="*/ 119203 w 178966"/>
              <a:gd name="connsiteY31" fmla="*/ 94747 h 178966"/>
              <a:gd name="connsiteX32" fmla="*/ 49228 w 178966"/>
              <a:gd name="connsiteY32" fmla="*/ 84220 h 178966"/>
              <a:gd name="connsiteX33" fmla="*/ 53486 w 178966"/>
              <a:gd name="connsiteY33" fmla="*/ 55766 h 178966"/>
              <a:gd name="connsiteX34" fmla="*/ 27577 w 178966"/>
              <a:gd name="connsiteY34" fmla="*/ 46766 h 178966"/>
              <a:gd name="connsiteX35" fmla="*/ 24239 w 178966"/>
              <a:gd name="connsiteY35" fmla="*/ 45004 h 178966"/>
              <a:gd name="connsiteX36" fmla="*/ 10700 w 178966"/>
              <a:gd name="connsiteY36" fmla="*/ 84220 h 178966"/>
              <a:gd name="connsiteX37" fmla="*/ 49228 w 178966"/>
              <a:gd name="connsiteY37" fmla="*/ 84220 h 178966"/>
              <a:gd name="connsiteX38" fmla="*/ 10700 w 178966"/>
              <a:gd name="connsiteY38" fmla="*/ 94747 h 178966"/>
              <a:gd name="connsiteX39" fmla="*/ 49217 w 178966"/>
              <a:gd name="connsiteY39" fmla="*/ 94747 h 178966"/>
              <a:gd name="connsiteX40" fmla="*/ 53146 w 178966"/>
              <a:gd name="connsiteY40" fmla="*/ 123279 h 178966"/>
              <a:gd name="connsiteX41" fmla="*/ 27577 w 178966"/>
              <a:gd name="connsiteY41" fmla="*/ 132201 h 178966"/>
              <a:gd name="connsiteX42" fmla="*/ 24239 w 178966"/>
              <a:gd name="connsiteY42" fmla="*/ 133963 h 178966"/>
              <a:gd name="connsiteX43" fmla="*/ 10700 w 178966"/>
              <a:gd name="connsiteY43" fmla="*/ 94747 h 178966"/>
              <a:gd name="connsiteX44" fmla="*/ 168267 w 178966"/>
              <a:gd name="connsiteY44" fmla="*/ 94747 h 178966"/>
              <a:gd name="connsiteX45" fmla="*/ 154727 w 178966"/>
              <a:gd name="connsiteY45" fmla="*/ 133963 h 178966"/>
              <a:gd name="connsiteX46" fmla="*/ 151390 w 178966"/>
              <a:gd name="connsiteY46" fmla="*/ 132201 h 178966"/>
              <a:gd name="connsiteX47" fmla="*/ 125482 w 178966"/>
              <a:gd name="connsiteY47" fmla="*/ 123201 h 178966"/>
              <a:gd name="connsiteX48" fmla="*/ 129739 w 178966"/>
              <a:gd name="connsiteY48" fmla="*/ 94747 h 178966"/>
              <a:gd name="connsiteX49" fmla="*/ 168267 w 178966"/>
              <a:gd name="connsiteY49" fmla="*/ 94747 h 178966"/>
              <a:gd name="connsiteX50" fmla="*/ 168267 w 178966"/>
              <a:gd name="connsiteY50" fmla="*/ 84220 h 178966"/>
              <a:gd name="connsiteX51" fmla="*/ 129739 w 178966"/>
              <a:gd name="connsiteY51" fmla="*/ 84220 h 178966"/>
              <a:gd name="connsiteX52" fmla="*/ 125481 w 178966"/>
              <a:gd name="connsiteY52" fmla="*/ 55766 h 178966"/>
              <a:gd name="connsiteX53" fmla="*/ 151390 w 178966"/>
              <a:gd name="connsiteY53" fmla="*/ 46766 h 178966"/>
              <a:gd name="connsiteX54" fmla="*/ 154727 w 178966"/>
              <a:gd name="connsiteY54" fmla="*/ 45004 h 178966"/>
              <a:gd name="connsiteX55" fmla="*/ 168267 w 178966"/>
              <a:gd name="connsiteY55" fmla="*/ 84220 h 178966"/>
              <a:gd name="connsiteX56" fmla="*/ 67474 w 178966"/>
              <a:gd name="connsiteY56" fmla="*/ 23529 h 178966"/>
              <a:gd name="connsiteX57" fmla="*/ 56670 w 178966"/>
              <a:gd name="connsiteY57" fmla="*/ 45691 h 178966"/>
              <a:gd name="connsiteX58" fmla="*/ 32285 w 178966"/>
              <a:gd name="connsiteY58" fmla="*/ 37350 h 178966"/>
              <a:gd name="connsiteX59" fmla="*/ 30844 w 178966"/>
              <a:gd name="connsiteY59" fmla="*/ 36611 h 178966"/>
              <a:gd name="connsiteX60" fmla="*/ 75990 w 178966"/>
              <a:gd name="connsiteY60" fmla="*/ 11676 h 178966"/>
              <a:gd name="connsiteX61" fmla="*/ 67474 w 178966"/>
              <a:gd name="connsiteY61" fmla="*/ 23529 h 178966"/>
              <a:gd name="connsiteX62" fmla="*/ 32285 w 178966"/>
              <a:gd name="connsiteY62" fmla="*/ 141617 h 178966"/>
              <a:gd name="connsiteX63" fmla="*/ 56164 w 178966"/>
              <a:gd name="connsiteY63" fmla="*/ 133389 h 178966"/>
              <a:gd name="connsiteX64" fmla="*/ 67515 w 178966"/>
              <a:gd name="connsiteY64" fmla="*/ 156818 h 178966"/>
              <a:gd name="connsiteX65" fmla="*/ 75167 w 178966"/>
              <a:gd name="connsiteY65" fmla="*/ 167145 h 178966"/>
              <a:gd name="connsiteX66" fmla="*/ 30844 w 178966"/>
              <a:gd name="connsiteY66" fmla="*/ 142356 h 178966"/>
              <a:gd name="connsiteX67" fmla="*/ 32285 w 178966"/>
              <a:gd name="connsiteY67" fmla="*/ 141617 h 178966"/>
              <a:gd name="connsiteX68" fmla="*/ 111493 w 178966"/>
              <a:gd name="connsiteY68" fmla="*/ 155438 h 178966"/>
              <a:gd name="connsiteX69" fmla="*/ 102977 w 178966"/>
              <a:gd name="connsiteY69" fmla="*/ 167291 h 178966"/>
              <a:gd name="connsiteX70" fmla="*/ 148123 w 178966"/>
              <a:gd name="connsiteY70" fmla="*/ 142356 h 178966"/>
              <a:gd name="connsiteX71" fmla="*/ 146682 w 178966"/>
              <a:gd name="connsiteY71" fmla="*/ 141617 h 178966"/>
              <a:gd name="connsiteX72" fmla="*/ 122297 w 178966"/>
              <a:gd name="connsiteY72" fmla="*/ 133276 h 178966"/>
              <a:gd name="connsiteX73" fmla="*/ 111493 w 178966"/>
              <a:gd name="connsiteY73" fmla="*/ 155438 h 178966"/>
              <a:gd name="connsiteX74" fmla="*/ 89483 w 178966"/>
              <a:gd name="connsiteY74" fmla="*/ 129839 h 178966"/>
              <a:gd name="connsiteX75" fmla="*/ 111766 w 178966"/>
              <a:gd name="connsiteY75" fmla="*/ 131379 h 178966"/>
              <a:gd name="connsiteX76" fmla="*/ 102566 w 178966"/>
              <a:gd name="connsiteY76" fmla="*/ 149859 h 178966"/>
              <a:gd name="connsiteX77" fmla="*/ 91126 w 178966"/>
              <a:gd name="connsiteY77" fmla="*/ 164839 h 178966"/>
              <a:gd name="connsiteX78" fmla="*/ 89308 w 178966"/>
              <a:gd name="connsiteY78" fmla="*/ 166715 h 178966"/>
              <a:gd name="connsiteX79" fmla="*/ 87691 w 178966"/>
              <a:gd name="connsiteY79" fmla="*/ 165180 h 178966"/>
              <a:gd name="connsiteX80" fmla="*/ 76361 w 178966"/>
              <a:gd name="connsiteY80" fmla="*/ 151111 h 178966"/>
              <a:gd name="connsiteX81" fmla="*/ 66651 w 178966"/>
              <a:gd name="connsiteY81" fmla="*/ 131458 h 178966"/>
              <a:gd name="connsiteX82" fmla="*/ 89483 w 178966"/>
              <a:gd name="connsiteY82" fmla="*/ 129839 h 178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78966" h="178966">
                <a:moveTo>
                  <a:pt x="0" y="89483"/>
                </a:moveTo>
                <a:cubicBezTo>
                  <a:pt x="0" y="40063"/>
                  <a:pt x="40063" y="0"/>
                  <a:pt x="89483" y="0"/>
                </a:cubicBezTo>
                <a:cubicBezTo>
                  <a:pt x="138904" y="0"/>
                  <a:pt x="178967" y="40063"/>
                  <a:pt x="178967" y="89483"/>
                </a:cubicBezTo>
                <a:cubicBezTo>
                  <a:pt x="178967" y="138904"/>
                  <a:pt x="138904" y="178967"/>
                  <a:pt x="89483" y="178967"/>
                </a:cubicBezTo>
                <a:cubicBezTo>
                  <a:pt x="40063" y="178967"/>
                  <a:pt x="0" y="138904"/>
                  <a:pt x="0" y="89483"/>
                </a:cubicBezTo>
                <a:close/>
                <a:moveTo>
                  <a:pt x="111493" y="23529"/>
                </a:moveTo>
                <a:cubicBezTo>
                  <a:pt x="108561" y="18838"/>
                  <a:pt x="105624" y="14887"/>
                  <a:pt x="102977" y="11676"/>
                </a:cubicBezTo>
                <a:cubicBezTo>
                  <a:pt x="120772" y="14740"/>
                  <a:pt x="136529" y="23760"/>
                  <a:pt x="148123" y="36611"/>
                </a:cubicBezTo>
                <a:cubicBezTo>
                  <a:pt x="147651" y="36859"/>
                  <a:pt x="147171" y="37105"/>
                  <a:pt x="146682" y="37350"/>
                </a:cubicBezTo>
                <a:cubicBezTo>
                  <a:pt x="139777" y="40802"/>
                  <a:pt x="131521" y="43657"/>
                  <a:pt x="122297" y="45691"/>
                </a:cubicBezTo>
                <a:cubicBezTo>
                  <a:pt x="119142" y="37045"/>
                  <a:pt x="115322" y="29656"/>
                  <a:pt x="111493" y="23529"/>
                </a:cubicBezTo>
                <a:close/>
                <a:moveTo>
                  <a:pt x="102566" y="29108"/>
                </a:moveTo>
                <a:cubicBezTo>
                  <a:pt x="105786" y="34262"/>
                  <a:pt x="109015" y="40420"/>
                  <a:pt x="111766" y="47588"/>
                </a:cubicBezTo>
                <a:cubicBezTo>
                  <a:pt x="104714" y="48588"/>
                  <a:pt x="97240" y="49128"/>
                  <a:pt x="89483" y="49128"/>
                </a:cubicBezTo>
                <a:cubicBezTo>
                  <a:pt x="81727" y="49128"/>
                  <a:pt x="74253" y="48588"/>
                  <a:pt x="67201" y="47588"/>
                </a:cubicBezTo>
                <a:cubicBezTo>
                  <a:pt x="69952" y="40420"/>
                  <a:pt x="73181" y="34262"/>
                  <a:pt x="76401" y="29108"/>
                </a:cubicBezTo>
                <a:cubicBezTo>
                  <a:pt x="80580" y="22422"/>
                  <a:pt x="84748" y="17426"/>
                  <a:pt x="87840" y="14128"/>
                </a:cubicBezTo>
                <a:cubicBezTo>
                  <a:pt x="88430" y="13499"/>
                  <a:pt x="88980" y="12932"/>
                  <a:pt x="89483" y="12427"/>
                </a:cubicBezTo>
                <a:cubicBezTo>
                  <a:pt x="89987" y="12932"/>
                  <a:pt x="90537" y="13499"/>
                  <a:pt x="91126" y="14128"/>
                </a:cubicBezTo>
                <a:cubicBezTo>
                  <a:pt x="94219" y="17426"/>
                  <a:pt x="98387" y="22422"/>
                  <a:pt x="102566" y="29108"/>
                </a:cubicBezTo>
                <a:close/>
                <a:moveTo>
                  <a:pt x="89483" y="59656"/>
                </a:moveTo>
                <a:cubicBezTo>
                  <a:pt x="80601" y="59656"/>
                  <a:pt x="71996" y="58988"/>
                  <a:pt x="63860" y="57735"/>
                </a:cubicBezTo>
                <a:cubicBezTo>
                  <a:pt x="61685" y="65601"/>
                  <a:pt x="60169" y="74427"/>
                  <a:pt x="59764" y="84220"/>
                </a:cubicBezTo>
                <a:lnTo>
                  <a:pt x="119203" y="84220"/>
                </a:lnTo>
                <a:cubicBezTo>
                  <a:pt x="118798" y="74427"/>
                  <a:pt x="117282" y="65601"/>
                  <a:pt x="115107" y="57735"/>
                </a:cubicBezTo>
                <a:cubicBezTo>
                  <a:pt x="106971" y="58988"/>
                  <a:pt x="98366" y="59656"/>
                  <a:pt x="89483" y="59656"/>
                </a:cubicBezTo>
                <a:close/>
                <a:moveTo>
                  <a:pt x="119203" y="94747"/>
                </a:moveTo>
                <a:lnTo>
                  <a:pt x="59751" y="94747"/>
                </a:lnTo>
                <a:cubicBezTo>
                  <a:pt x="60116" y="104676"/>
                  <a:pt x="61499" y="113501"/>
                  <a:pt x="63502" y="121287"/>
                </a:cubicBezTo>
                <a:cubicBezTo>
                  <a:pt x="71743" y="119999"/>
                  <a:pt x="80471" y="119311"/>
                  <a:pt x="89483" y="119311"/>
                </a:cubicBezTo>
                <a:cubicBezTo>
                  <a:pt x="98366" y="119311"/>
                  <a:pt x="106971" y="119979"/>
                  <a:pt x="115107" y="121232"/>
                </a:cubicBezTo>
                <a:cubicBezTo>
                  <a:pt x="117282" y="113366"/>
                  <a:pt x="118798" y="104540"/>
                  <a:pt x="119203" y="94747"/>
                </a:cubicBezTo>
                <a:close/>
                <a:moveTo>
                  <a:pt x="49228" y="84220"/>
                </a:moveTo>
                <a:cubicBezTo>
                  <a:pt x="49628" y="73748"/>
                  <a:pt x="51199" y="64262"/>
                  <a:pt x="53486" y="55766"/>
                </a:cubicBezTo>
                <a:cubicBezTo>
                  <a:pt x="43849" y="53575"/>
                  <a:pt x="35086" y="50521"/>
                  <a:pt x="27577" y="46766"/>
                </a:cubicBezTo>
                <a:cubicBezTo>
                  <a:pt x="26443" y="46199"/>
                  <a:pt x="25329" y="45611"/>
                  <a:pt x="24239" y="45004"/>
                </a:cubicBezTo>
                <a:cubicBezTo>
                  <a:pt x="16515" y="56312"/>
                  <a:pt x="11654" y="69733"/>
                  <a:pt x="10700" y="84220"/>
                </a:cubicBezTo>
                <a:lnTo>
                  <a:pt x="49228" y="84220"/>
                </a:lnTo>
                <a:close/>
                <a:moveTo>
                  <a:pt x="10700" y="94747"/>
                </a:moveTo>
                <a:lnTo>
                  <a:pt x="49217" y="94747"/>
                </a:lnTo>
                <a:cubicBezTo>
                  <a:pt x="49579" y="105348"/>
                  <a:pt x="51022" y="114840"/>
                  <a:pt x="53146" y="123279"/>
                </a:cubicBezTo>
                <a:cubicBezTo>
                  <a:pt x="43643" y="125464"/>
                  <a:pt x="34998" y="128491"/>
                  <a:pt x="27577" y="132201"/>
                </a:cubicBezTo>
                <a:cubicBezTo>
                  <a:pt x="26443" y="132768"/>
                  <a:pt x="25329" y="133356"/>
                  <a:pt x="24239" y="133963"/>
                </a:cubicBezTo>
                <a:cubicBezTo>
                  <a:pt x="16515" y="122654"/>
                  <a:pt x="11654" y="109234"/>
                  <a:pt x="10700" y="94747"/>
                </a:cubicBezTo>
                <a:close/>
                <a:moveTo>
                  <a:pt x="168267" y="94747"/>
                </a:moveTo>
                <a:cubicBezTo>
                  <a:pt x="167313" y="109235"/>
                  <a:pt x="162452" y="122655"/>
                  <a:pt x="154727" y="133963"/>
                </a:cubicBezTo>
                <a:cubicBezTo>
                  <a:pt x="153638" y="133356"/>
                  <a:pt x="152524" y="132768"/>
                  <a:pt x="151390" y="132201"/>
                </a:cubicBezTo>
                <a:cubicBezTo>
                  <a:pt x="143881" y="128446"/>
                  <a:pt x="135118" y="125392"/>
                  <a:pt x="125482" y="123201"/>
                </a:cubicBezTo>
                <a:cubicBezTo>
                  <a:pt x="127768" y="114704"/>
                  <a:pt x="129339" y="105219"/>
                  <a:pt x="129739" y="94747"/>
                </a:cubicBezTo>
                <a:lnTo>
                  <a:pt x="168267" y="94747"/>
                </a:lnTo>
                <a:close/>
                <a:moveTo>
                  <a:pt x="168267" y="84220"/>
                </a:moveTo>
                <a:lnTo>
                  <a:pt x="129739" y="84220"/>
                </a:lnTo>
                <a:cubicBezTo>
                  <a:pt x="129339" y="73748"/>
                  <a:pt x="127768" y="64262"/>
                  <a:pt x="125481" y="55766"/>
                </a:cubicBezTo>
                <a:cubicBezTo>
                  <a:pt x="135118" y="53575"/>
                  <a:pt x="143881" y="50521"/>
                  <a:pt x="151390" y="46766"/>
                </a:cubicBezTo>
                <a:cubicBezTo>
                  <a:pt x="152524" y="46199"/>
                  <a:pt x="153638" y="45611"/>
                  <a:pt x="154727" y="45004"/>
                </a:cubicBezTo>
                <a:cubicBezTo>
                  <a:pt x="162452" y="56312"/>
                  <a:pt x="167313" y="69732"/>
                  <a:pt x="168267" y="84220"/>
                </a:cubicBezTo>
                <a:close/>
                <a:moveTo>
                  <a:pt x="67474" y="23529"/>
                </a:moveTo>
                <a:cubicBezTo>
                  <a:pt x="63645" y="29656"/>
                  <a:pt x="59825" y="37045"/>
                  <a:pt x="56670" y="45691"/>
                </a:cubicBezTo>
                <a:cubicBezTo>
                  <a:pt x="47446" y="43657"/>
                  <a:pt x="39190" y="40802"/>
                  <a:pt x="32285" y="37350"/>
                </a:cubicBezTo>
                <a:cubicBezTo>
                  <a:pt x="31796" y="37105"/>
                  <a:pt x="31316" y="36859"/>
                  <a:pt x="30844" y="36611"/>
                </a:cubicBezTo>
                <a:cubicBezTo>
                  <a:pt x="42437" y="23760"/>
                  <a:pt x="58195" y="14740"/>
                  <a:pt x="75990" y="11676"/>
                </a:cubicBezTo>
                <a:cubicBezTo>
                  <a:pt x="73343" y="14887"/>
                  <a:pt x="70406" y="18838"/>
                  <a:pt x="67474" y="23529"/>
                </a:cubicBezTo>
                <a:close/>
                <a:moveTo>
                  <a:pt x="32285" y="141617"/>
                </a:moveTo>
                <a:cubicBezTo>
                  <a:pt x="39063" y="138228"/>
                  <a:pt x="47143" y="135415"/>
                  <a:pt x="56164" y="133389"/>
                </a:cubicBezTo>
                <a:cubicBezTo>
                  <a:pt x="59414" y="142741"/>
                  <a:pt x="63449" y="150516"/>
                  <a:pt x="67515" y="156818"/>
                </a:cubicBezTo>
                <a:cubicBezTo>
                  <a:pt x="70127" y="160867"/>
                  <a:pt x="72746" y="164299"/>
                  <a:pt x="75167" y="167145"/>
                </a:cubicBezTo>
                <a:cubicBezTo>
                  <a:pt x="57709" y="163947"/>
                  <a:pt x="42258" y="155008"/>
                  <a:pt x="30844" y="142356"/>
                </a:cubicBezTo>
                <a:cubicBezTo>
                  <a:pt x="31316" y="142108"/>
                  <a:pt x="31796" y="141861"/>
                  <a:pt x="32285" y="141617"/>
                </a:cubicBezTo>
                <a:close/>
                <a:moveTo>
                  <a:pt x="111493" y="155438"/>
                </a:moveTo>
                <a:cubicBezTo>
                  <a:pt x="108561" y="160129"/>
                  <a:pt x="105624" y="164080"/>
                  <a:pt x="102977" y="167291"/>
                </a:cubicBezTo>
                <a:cubicBezTo>
                  <a:pt x="120772" y="164227"/>
                  <a:pt x="136530" y="155206"/>
                  <a:pt x="148123" y="142356"/>
                </a:cubicBezTo>
                <a:cubicBezTo>
                  <a:pt x="147651" y="142108"/>
                  <a:pt x="147171" y="141861"/>
                  <a:pt x="146682" y="141617"/>
                </a:cubicBezTo>
                <a:cubicBezTo>
                  <a:pt x="139777" y="138164"/>
                  <a:pt x="131521" y="135310"/>
                  <a:pt x="122297" y="133276"/>
                </a:cubicBezTo>
                <a:cubicBezTo>
                  <a:pt x="119142" y="141922"/>
                  <a:pt x="115322" y="149311"/>
                  <a:pt x="111493" y="155438"/>
                </a:cubicBezTo>
                <a:close/>
                <a:moveTo>
                  <a:pt x="89483" y="129839"/>
                </a:moveTo>
                <a:cubicBezTo>
                  <a:pt x="97240" y="129839"/>
                  <a:pt x="104714" y="130379"/>
                  <a:pt x="111766" y="131379"/>
                </a:cubicBezTo>
                <a:cubicBezTo>
                  <a:pt x="109015" y="138547"/>
                  <a:pt x="105786" y="144705"/>
                  <a:pt x="102566" y="149859"/>
                </a:cubicBezTo>
                <a:cubicBezTo>
                  <a:pt x="98387" y="156545"/>
                  <a:pt x="94219" y="161541"/>
                  <a:pt x="91126" y="164839"/>
                </a:cubicBezTo>
                <a:cubicBezTo>
                  <a:pt x="90467" y="165542"/>
                  <a:pt x="89858" y="166168"/>
                  <a:pt x="89308" y="166715"/>
                </a:cubicBezTo>
                <a:cubicBezTo>
                  <a:pt x="88813" y="166262"/>
                  <a:pt x="88272" y="165751"/>
                  <a:pt x="87691" y="165180"/>
                </a:cubicBezTo>
                <a:cubicBezTo>
                  <a:pt x="84640" y="162180"/>
                  <a:pt x="80510" y="157542"/>
                  <a:pt x="76361" y="151111"/>
                </a:cubicBezTo>
                <a:cubicBezTo>
                  <a:pt x="72950" y="145825"/>
                  <a:pt x="69513" y="139307"/>
                  <a:pt x="66651" y="131458"/>
                </a:cubicBezTo>
                <a:cubicBezTo>
                  <a:pt x="73864" y="130408"/>
                  <a:pt x="81525" y="129839"/>
                  <a:pt x="89483" y="129839"/>
                </a:cubicBezTo>
                <a:close/>
              </a:path>
            </a:pathLst>
          </a:custGeom>
          <a:gradFill>
            <a:gsLst>
              <a:gs pos="0">
                <a:srgbClr val="FFE810"/>
              </a:gs>
              <a:gs pos="100000">
                <a:srgbClr val="FF694A"/>
              </a:gs>
            </a:gsLst>
            <a:lin ang="0" scaled="0"/>
          </a:gradFill>
          <a:ln w="2977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RU"/>
          </a:p>
        </p:txBody>
      </p:sp>
      <p:sp>
        <p:nvSpPr>
          <p:cNvPr id="30" name="Прямоугольник 69">
            <a:extLst>
              <a:ext uri="{FF2B5EF4-FFF2-40B4-BE49-F238E27FC236}">
                <a16:creationId xmlns:a16="http://schemas.microsoft.com/office/drawing/2014/main" id="{CAD35868-DA29-5D0E-91C7-D4F3BDF25D45}"/>
              </a:ext>
            </a:extLst>
          </p:cNvPr>
          <p:cNvSpPr/>
          <p:nvPr/>
        </p:nvSpPr>
        <p:spPr>
          <a:xfrm>
            <a:off x="1527948" y="4150099"/>
            <a:ext cx="912822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defRPr/>
            </a:pPr>
            <a:r>
              <a:rPr lang="en-US" sz="1100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PC-4 (Bob)</a:t>
            </a:r>
            <a:endParaRPr lang="ru-RU" sz="1100" dirty="0">
              <a:solidFill>
                <a:srgbClr val="FFFFFF"/>
              </a:solidFill>
              <a:ea typeface="Times New Roman" panose="02020603050405020304" pitchFamily="18" charset="0"/>
            </a:endParaRPr>
          </a:p>
        </p:txBody>
      </p:sp>
      <p:sp>
        <p:nvSpPr>
          <p:cNvPr id="31" name="Прямоугольник 69">
            <a:extLst>
              <a:ext uri="{FF2B5EF4-FFF2-40B4-BE49-F238E27FC236}">
                <a16:creationId xmlns:a16="http://schemas.microsoft.com/office/drawing/2014/main" id="{8FA9E82F-C4F7-1CA3-3492-444C035C3141}"/>
              </a:ext>
            </a:extLst>
          </p:cNvPr>
          <p:cNvSpPr/>
          <p:nvPr/>
        </p:nvSpPr>
        <p:spPr>
          <a:xfrm>
            <a:off x="1437766" y="5011459"/>
            <a:ext cx="1093186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defRPr/>
            </a:pPr>
            <a:r>
              <a:rPr lang="en-US" sz="1100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PC-5 (John)</a:t>
            </a:r>
            <a:endParaRPr lang="ru-RU" sz="1100" dirty="0">
              <a:solidFill>
                <a:srgbClr val="FFFFFF"/>
              </a:solidFill>
              <a:ea typeface="Times New Roman" panose="02020603050405020304" pitchFamily="18" charset="0"/>
            </a:endParaRPr>
          </a:p>
        </p:txBody>
      </p:sp>
      <p:cxnSp>
        <p:nvCxnSpPr>
          <p:cNvPr id="32" name="Elbow Connector 54">
            <a:extLst>
              <a:ext uri="{FF2B5EF4-FFF2-40B4-BE49-F238E27FC236}">
                <a16:creationId xmlns:a16="http://schemas.microsoft.com/office/drawing/2014/main" id="{5A878ACE-5C13-89D6-7E0F-F335CF28C1B0}"/>
              </a:ext>
            </a:extLst>
          </p:cNvPr>
          <p:cNvCxnSpPr>
            <a:cxnSpLocks/>
            <a:endCxn id="34" idx="0"/>
          </p:cNvCxnSpPr>
          <p:nvPr/>
        </p:nvCxnSpPr>
        <p:spPr>
          <a:xfrm rot="16200000" flipH="1">
            <a:off x="2663659" y="3555576"/>
            <a:ext cx="920524" cy="873380"/>
          </a:xfrm>
          <a:prstGeom prst="bentConnector3">
            <a:avLst>
              <a:gd name="adj1" fmla="val 57"/>
            </a:avLst>
          </a:prstGeom>
          <a:ln w="12700">
            <a:solidFill>
              <a:srgbClr val="556E6E"/>
            </a:solidFill>
            <a:prstDash val="dash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69">
            <a:extLst>
              <a:ext uri="{FF2B5EF4-FFF2-40B4-BE49-F238E27FC236}">
                <a16:creationId xmlns:a16="http://schemas.microsoft.com/office/drawing/2014/main" id="{4FEF8A96-36A6-0332-F267-40AF96B7451D}"/>
              </a:ext>
            </a:extLst>
          </p:cNvPr>
          <p:cNvSpPr/>
          <p:nvPr/>
        </p:nvSpPr>
        <p:spPr>
          <a:xfrm>
            <a:off x="3221156" y="4920150"/>
            <a:ext cx="685569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defRPr/>
            </a:pPr>
            <a:r>
              <a:rPr lang="en-US" sz="1100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DC, mail, DNS, </a:t>
            </a:r>
            <a:r>
              <a:rPr lang="en-US" sz="1100" kern="0" dirty="0">
                <a:gradFill>
                  <a:gsLst>
                    <a:gs pos="0">
                      <a:srgbClr val="BE63F0"/>
                    </a:gs>
                    <a:gs pos="75000">
                      <a:srgbClr val="32D0AF"/>
                    </a:gs>
                  </a:gsLst>
                  <a:lin ang="0" scaled="1"/>
                </a:gradFill>
              </a:rPr>
              <a:t>KSC</a:t>
            </a:r>
            <a:endParaRPr lang="en-US" sz="2800" kern="0" dirty="0">
              <a:gradFill>
                <a:gsLst>
                  <a:gs pos="0">
                    <a:srgbClr val="BE63F0"/>
                  </a:gs>
                  <a:gs pos="75000">
                    <a:srgbClr val="32D0AF"/>
                  </a:gs>
                </a:gsLst>
                <a:lin ang="0" scaled="1"/>
              </a:gradFill>
            </a:endParaRPr>
          </a:p>
        </p:txBody>
      </p:sp>
      <p:pic>
        <p:nvPicPr>
          <p:cNvPr id="34" name="Graphic 88">
            <a:extLst>
              <a:ext uri="{FF2B5EF4-FFF2-40B4-BE49-F238E27FC236}">
                <a16:creationId xmlns:a16="http://schemas.microsoft.com/office/drawing/2014/main" id="{73A7CE0A-3F37-8C9B-AB57-3F1F06F9A99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334611" y="4452528"/>
            <a:ext cx="451999" cy="451999"/>
          </a:xfrm>
          <a:prstGeom prst="rect">
            <a:avLst/>
          </a:prstGeom>
        </p:spPr>
      </p:pic>
      <p:cxnSp>
        <p:nvCxnSpPr>
          <p:cNvPr id="35" name="Соединительная линия уступом 6">
            <a:extLst>
              <a:ext uri="{FF2B5EF4-FFF2-40B4-BE49-F238E27FC236}">
                <a16:creationId xmlns:a16="http://schemas.microsoft.com/office/drawing/2014/main" id="{E53A90EA-26E8-C5F5-0CF2-706408C5C4F9}"/>
              </a:ext>
            </a:extLst>
          </p:cNvPr>
          <p:cNvCxnSpPr>
            <a:cxnSpLocks/>
          </p:cNvCxnSpPr>
          <p:nvPr/>
        </p:nvCxnSpPr>
        <p:spPr>
          <a:xfrm flipH="1" flipV="1">
            <a:off x="2767276" y="3266973"/>
            <a:ext cx="2400678" cy="22954"/>
          </a:xfrm>
          <a:prstGeom prst="straightConnector1">
            <a:avLst/>
          </a:prstGeom>
          <a:ln w="12700">
            <a:solidFill>
              <a:srgbClr val="556E6E"/>
            </a:solidFill>
            <a:prstDash val="dash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340D112-4BE5-8C72-6A27-189CBC4A6B90}"/>
              </a:ext>
            </a:extLst>
          </p:cNvPr>
          <p:cNvCxnSpPr>
            <a:cxnSpLocks/>
          </p:cNvCxnSpPr>
          <p:nvPr/>
        </p:nvCxnSpPr>
        <p:spPr>
          <a:xfrm flipH="1">
            <a:off x="2259791" y="1780443"/>
            <a:ext cx="630000" cy="0"/>
          </a:xfrm>
          <a:prstGeom prst="straightConnector1">
            <a:avLst/>
          </a:prstGeom>
          <a:ln w="12700">
            <a:solidFill>
              <a:srgbClr val="556E6E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D810BD4-01DB-17DE-A5C2-7BD794E6CE31}"/>
              </a:ext>
            </a:extLst>
          </p:cNvPr>
          <p:cNvCxnSpPr>
            <a:cxnSpLocks/>
          </p:cNvCxnSpPr>
          <p:nvPr/>
        </p:nvCxnSpPr>
        <p:spPr>
          <a:xfrm flipH="1">
            <a:off x="9006121" y="1780443"/>
            <a:ext cx="630000" cy="0"/>
          </a:xfrm>
          <a:prstGeom prst="straightConnector1">
            <a:avLst/>
          </a:prstGeom>
          <a:ln w="12700">
            <a:solidFill>
              <a:srgbClr val="556E6E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AA05B9B-6AF4-CE7B-E135-B3143A5A5322}"/>
              </a:ext>
            </a:extLst>
          </p:cNvPr>
          <p:cNvCxnSpPr>
            <a:cxnSpLocks/>
          </p:cNvCxnSpPr>
          <p:nvPr/>
        </p:nvCxnSpPr>
        <p:spPr>
          <a:xfrm flipH="1">
            <a:off x="6287974" y="1780443"/>
            <a:ext cx="630000" cy="0"/>
          </a:xfrm>
          <a:prstGeom prst="straightConnector1">
            <a:avLst/>
          </a:prstGeom>
          <a:ln w="12700">
            <a:solidFill>
              <a:srgbClr val="556E6E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69">
            <a:extLst>
              <a:ext uri="{FF2B5EF4-FFF2-40B4-BE49-F238E27FC236}">
                <a16:creationId xmlns:a16="http://schemas.microsoft.com/office/drawing/2014/main" id="{1396214B-F726-4907-808F-4238664C973B}"/>
              </a:ext>
            </a:extLst>
          </p:cNvPr>
          <p:cNvSpPr/>
          <p:nvPr/>
        </p:nvSpPr>
        <p:spPr>
          <a:xfrm>
            <a:off x="9741939" y="3859242"/>
            <a:ext cx="588096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defRPr/>
            </a:pPr>
            <a:r>
              <a:rPr lang="en-US" sz="1100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Web</a:t>
            </a:r>
            <a:endParaRPr lang="ru-RU" sz="1100" dirty="0">
              <a:solidFill>
                <a:srgbClr val="FFFFFF"/>
              </a:solidFill>
              <a:ea typeface="Times New Roman" panose="02020603050405020304" pitchFamily="18" charset="0"/>
            </a:endParaRPr>
          </a:p>
        </p:txBody>
      </p:sp>
      <p:pic>
        <p:nvPicPr>
          <p:cNvPr id="40" name="Graphic 50">
            <a:extLst>
              <a:ext uri="{FF2B5EF4-FFF2-40B4-BE49-F238E27FC236}">
                <a16:creationId xmlns:a16="http://schemas.microsoft.com/office/drawing/2014/main" id="{ACA44D4F-0CF2-4AE1-9649-D4D61B12E65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777673" y="3249631"/>
            <a:ext cx="566497" cy="566497"/>
          </a:xfrm>
          <a:prstGeom prst="rect">
            <a:avLst/>
          </a:prstGeom>
        </p:spPr>
      </p:pic>
      <p:sp>
        <p:nvSpPr>
          <p:cNvPr id="42" name="Graphic 12">
            <a:extLst>
              <a:ext uri="{FF2B5EF4-FFF2-40B4-BE49-F238E27FC236}">
                <a16:creationId xmlns:a16="http://schemas.microsoft.com/office/drawing/2014/main" id="{8CA9F009-8CF1-25C0-AA6A-AF991415E703}"/>
              </a:ext>
            </a:extLst>
          </p:cNvPr>
          <p:cNvSpPr/>
          <p:nvPr/>
        </p:nvSpPr>
        <p:spPr>
          <a:xfrm>
            <a:off x="10343928" y="5210979"/>
            <a:ext cx="172653" cy="178966"/>
          </a:xfrm>
          <a:custGeom>
            <a:avLst/>
            <a:gdLst>
              <a:gd name="connsiteX0" fmla="*/ 96967 w 146893"/>
              <a:gd name="connsiteY0" fmla="*/ 242 h 152264"/>
              <a:gd name="connsiteX1" fmla="*/ 94002 w 146893"/>
              <a:gd name="connsiteY1" fmla="*/ 6172 h 152264"/>
              <a:gd name="connsiteX2" fmla="*/ 95329 w 146893"/>
              <a:gd name="connsiteY2" fmla="*/ 17695 h 152264"/>
              <a:gd name="connsiteX3" fmla="*/ 91712 w 146893"/>
              <a:gd name="connsiteY3" fmla="*/ 22266 h 152264"/>
              <a:gd name="connsiteX4" fmla="*/ 83610 w 146893"/>
              <a:gd name="connsiteY4" fmla="*/ 24560 h 152264"/>
              <a:gd name="connsiteX5" fmla="*/ 73447 w 146893"/>
              <a:gd name="connsiteY5" fmla="*/ 25004 h 152264"/>
              <a:gd name="connsiteX6" fmla="*/ 63284 w 146893"/>
              <a:gd name="connsiteY6" fmla="*/ 24560 h 152264"/>
              <a:gd name="connsiteX7" fmla="*/ 55183 w 146893"/>
              <a:gd name="connsiteY7" fmla="*/ 22266 h 152264"/>
              <a:gd name="connsiteX8" fmla="*/ 51565 w 146893"/>
              <a:gd name="connsiteY8" fmla="*/ 17695 h 152264"/>
              <a:gd name="connsiteX9" fmla="*/ 52892 w 146893"/>
              <a:gd name="connsiteY9" fmla="*/ 6172 h 152264"/>
              <a:gd name="connsiteX10" fmla="*/ 49927 w 146893"/>
              <a:gd name="connsiteY10" fmla="*/ 242 h 152264"/>
              <a:gd name="connsiteX11" fmla="*/ 43997 w 146893"/>
              <a:gd name="connsiteY11" fmla="*/ 3207 h 152264"/>
              <a:gd name="connsiteX12" fmla="*/ 42494 w 146893"/>
              <a:gd name="connsiteY12" fmla="*/ 20066 h 152264"/>
              <a:gd name="connsiteX13" fmla="*/ 50517 w 146893"/>
              <a:gd name="connsiteY13" fmla="*/ 30398 h 152264"/>
              <a:gd name="connsiteX14" fmla="*/ 60146 w 146893"/>
              <a:gd name="connsiteY14" fmla="*/ 33581 h 152264"/>
              <a:gd name="connsiteX15" fmla="*/ 50032 w 146893"/>
              <a:gd name="connsiteY15" fmla="*/ 54151 h 152264"/>
              <a:gd name="connsiteX16" fmla="*/ 40772 w 146893"/>
              <a:gd name="connsiteY16" fmla="*/ 60614 h 152264"/>
              <a:gd name="connsiteX17" fmla="*/ 30681 w 146893"/>
              <a:gd name="connsiteY17" fmla="*/ 53887 h 152264"/>
              <a:gd name="connsiteX18" fmla="*/ 26125 w 146893"/>
              <a:gd name="connsiteY18" fmla="*/ 47922 h 152264"/>
              <a:gd name="connsiteX19" fmla="*/ 21638 w 146893"/>
              <a:gd name="connsiteY19" fmla="*/ 34460 h 152264"/>
              <a:gd name="connsiteX20" fmla="*/ 15708 w 146893"/>
              <a:gd name="connsiteY20" fmla="*/ 31495 h 152264"/>
              <a:gd name="connsiteX21" fmla="*/ 12743 w 146893"/>
              <a:gd name="connsiteY21" fmla="*/ 37425 h 152264"/>
              <a:gd name="connsiteX22" fmla="*/ 17231 w 146893"/>
              <a:gd name="connsiteY22" fmla="*/ 50887 h 152264"/>
              <a:gd name="connsiteX23" fmla="*/ 25481 w 146893"/>
              <a:gd name="connsiteY23" fmla="*/ 61689 h 152264"/>
              <a:gd name="connsiteX24" fmla="*/ 37533 w 146893"/>
              <a:gd name="connsiteY24" fmla="*/ 69723 h 152264"/>
              <a:gd name="connsiteX25" fmla="*/ 37505 w 146893"/>
              <a:gd name="connsiteY25" fmla="*/ 70706 h 152264"/>
              <a:gd name="connsiteX26" fmla="*/ 37505 w 146893"/>
              <a:gd name="connsiteY26" fmla="*/ 81260 h 152264"/>
              <a:gd name="connsiteX27" fmla="*/ 23446 w 146893"/>
              <a:gd name="connsiteY27" fmla="*/ 81260 h 152264"/>
              <a:gd name="connsiteX28" fmla="*/ 19151 w 146893"/>
              <a:gd name="connsiteY28" fmla="*/ 80433 h 152264"/>
              <a:gd name="connsiteX29" fmla="*/ 6430 w 146893"/>
              <a:gd name="connsiteY29" fmla="*/ 75345 h 152264"/>
              <a:gd name="connsiteX30" fmla="*/ 337 w 146893"/>
              <a:gd name="connsiteY30" fmla="*/ 77956 h 152264"/>
              <a:gd name="connsiteX31" fmla="*/ 2948 w 146893"/>
              <a:gd name="connsiteY31" fmla="*/ 84050 h 152264"/>
              <a:gd name="connsiteX32" fmla="*/ 15669 w 146893"/>
              <a:gd name="connsiteY32" fmla="*/ 89139 h 152264"/>
              <a:gd name="connsiteX33" fmla="*/ 23446 w 146893"/>
              <a:gd name="connsiteY33" fmla="*/ 90636 h 152264"/>
              <a:gd name="connsiteX34" fmla="*/ 37505 w 146893"/>
              <a:gd name="connsiteY34" fmla="*/ 90636 h 152264"/>
              <a:gd name="connsiteX35" fmla="*/ 37505 w 146893"/>
              <a:gd name="connsiteY35" fmla="*/ 101803 h 152264"/>
              <a:gd name="connsiteX36" fmla="*/ 21780 w 146893"/>
              <a:gd name="connsiteY36" fmla="*/ 109666 h 152264"/>
              <a:gd name="connsiteX37" fmla="*/ 10830 w 146893"/>
              <a:gd name="connsiteY37" fmla="*/ 123316 h 152264"/>
              <a:gd name="connsiteX38" fmla="*/ 6392 w 146893"/>
              <a:gd name="connsiteY38" fmla="*/ 141067 h 152264"/>
              <a:gd name="connsiteX39" fmla="*/ 9803 w 146893"/>
              <a:gd name="connsiteY39" fmla="*/ 146752 h 152264"/>
              <a:gd name="connsiteX40" fmla="*/ 15488 w 146893"/>
              <a:gd name="connsiteY40" fmla="*/ 143341 h 152264"/>
              <a:gd name="connsiteX41" fmla="*/ 19926 w 146893"/>
              <a:gd name="connsiteY41" fmla="*/ 125590 h 152264"/>
              <a:gd name="connsiteX42" fmla="*/ 25973 w 146893"/>
              <a:gd name="connsiteY42" fmla="*/ 118052 h 152264"/>
              <a:gd name="connsiteX43" fmla="*/ 37505 w 146893"/>
              <a:gd name="connsiteY43" fmla="*/ 112286 h 152264"/>
              <a:gd name="connsiteX44" fmla="*/ 37505 w 146893"/>
              <a:gd name="connsiteY44" fmla="*/ 117202 h 152264"/>
              <a:gd name="connsiteX45" fmla="*/ 49394 w 146893"/>
              <a:gd name="connsiteY45" fmla="*/ 139592 h 152264"/>
              <a:gd name="connsiteX46" fmla="*/ 67200 w 146893"/>
              <a:gd name="connsiteY46" fmla="*/ 150871 h 152264"/>
              <a:gd name="connsiteX47" fmla="*/ 79693 w 146893"/>
              <a:gd name="connsiteY47" fmla="*/ 150871 h 152264"/>
              <a:gd name="connsiteX48" fmla="*/ 97500 w 146893"/>
              <a:gd name="connsiteY48" fmla="*/ 139592 h 152264"/>
              <a:gd name="connsiteX49" fmla="*/ 109388 w 146893"/>
              <a:gd name="connsiteY49" fmla="*/ 117202 h 152264"/>
              <a:gd name="connsiteX50" fmla="*/ 109388 w 146893"/>
              <a:gd name="connsiteY50" fmla="*/ 112286 h 152264"/>
              <a:gd name="connsiteX51" fmla="*/ 120921 w 146893"/>
              <a:gd name="connsiteY51" fmla="*/ 118052 h 152264"/>
              <a:gd name="connsiteX52" fmla="*/ 126968 w 146893"/>
              <a:gd name="connsiteY52" fmla="*/ 125590 h 152264"/>
              <a:gd name="connsiteX53" fmla="*/ 131406 w 146893"/>
              <a:gd name="connsiteY53" fmla="*/ 143341 h 152264"/>
              <a:gd name="connsiteX54" fmla="*/ 137091 w 146893"/>
              <a:gd name="connsiteY54" fmla="*/ 146752 h 152264"/>
              <a:gd name="connsiteX55" fmla="*/ 140502 w 146893"/>
              <a:gd name="connsiteY55" fmla="*/ 141067 h 152264"/>
              <a:gd name="connsiteX56" fmla="*/ 136064 w 146893"/>
              <a:gd name="connsiteY56" fmla="*/ 123316 h 152264"/>
              <a:gd name="connsiteX57" fmla="*/ 125114 w 146893"/>
              <a:gd name="connsiteY57" fmla="*/ 109666 h 152264"/>
              <a:gd name="connsiteX58" fmla="*/ 109388 w 146893"/>
              <a:gd name="connsiteY58" fmla="*/ 101803 h 152264"/>
              <a:gd name="connsiteX59" fmla="*/ 109388 w 146893"/>
              <a:gd name="connsiteY59" fmla="*/ 90636 h 152264"/>
              <a:gd name="connsiteX60" fmla="*/ 123448 w 146893"/>
              <a:gd name="connsiteY60" fmla="*/ 90636 h 152264"/>
              <a:gd name="connsiteX61" fmla="*/ 131225 w 146893"/>
              <a:gd name="connsiteY61" fmla="*/ 89139 h 152264"/>
              <a:gd name="connsiteX62" fmla="*/ 143945 w 146893"/>
              <a:gd name="connsiteY62" fmla="*/ 84050 h 152264"/>
              <a:gd name="connsiteX63" fmla="*/ 146557 w 146893"/>
              <a:gd name="connsiteY63" fmla="*/ 77956 h 152264"/>
              <a:gd name="connsiteX64" fmla="*/ 140463 w 146893"/>
              <a:gd name="connsiteY64" fmla="*/ 75345 h 152264"/>
              <a:gd name="connsiteX65" fmla="*/ 127742 w 146893"/>
              <a:gd name="connsiteY65" fmla="*/ 80433 h 152264"/>
              <a:gd name="connsiteX66" fmla="*/ 123448 w 146893"/>
              <a:gd name="connsiteY66" fmla="*/ 81260 h 152264"/>
              <a:gd name="connsiteX67" fmla="*/ 109388 w 146893"/>
              <a:gd name="connsiteY67" fmla="*/ 81260 h 152264"/>
              <a:gd name="connsiteX68" fmla="*/ 109388 w 146893"/>
              <a:gd name="connsiteY68" fmla="*/ 70706 h 152264"/>
              <a:gd name="connsiteX69" fmla="*/ 109361 w 146893"/>
              <a:gd name="connsiteY69" fmla="*/ 69723 h 152264"/>
              <a:gd name="connsiteX70" fmla="*/ 121413 w 146893"/>
              <a:gd name="connsiteY70" fmla="*/ 61689 h 152264"/>
              <a:gd name="connsiteX71" fmla="*/ 129663 w 146893"/>
              <a:gd name="connsiteY71" fmla="*/ 50887 h 152264"/>
              <a:gd name="connsiteX72" fmla="*/ 134150 w 146893"/>
              <a:gd name="connsiteY72" fmla="*/ 37425 h 152264"/>
              <a:gd name="connsiteX73" fmla="*/ 131186 w 146893"/>
              <a:gd name="connsiteY73" fmla="*/ 31495 h 152264"/>
              <a:gd name="connsiteX74" fmla="*/ 125256 w 146893"/>
              <a:gd name="connsiteY74" fmla="*/ 34460 h 152264"/>
              <a:gd name="connsiteX75" fmla="*/ 120768 w 146893"/>
              <a:gd name="connsiteY75" fmla="*/ 47922 h 152264"/>
              <a:gd name="connsiteX76" fmla="*/ 116212 w 146893"/>
              <a:gd name="connsiteY76" fmla="*/ 53887 h 152264"/>
              <a:gd name="connsiteX77" fmla="*/ 106122 w 146893"/>
              <a:gd name="connsiteY77" fmla="*/ 60614 h 152264"/>
              <a:gd name="connsiteX78" fmla="*/ 96861 w 146893"/>
              <a:gd name="connsiteY78" fmla="*/ 54151 h 152264"/>
              <a:gd name="connsiteX79" fmla="*/ 86748 w 146893"/>
              <a:gd name="connsiteY79" fmla="*/ 33581 h 152264"/>
              <a:gd name="connsiteX80" fmla="*/ 96377 w 146893"/>
              <a:gd name="connsiteY80" fmla="*/ 30398 h 152264"/>
              <a:gd name="connsiteX81" fmla="*/ 104400 w 146893"/>
              <a:gd name="connsiteY81" fmla="*/ 20066 h 152264"/>
              <a:gd name="connsiteX82" fmla="*/ 102897 w 146893"/>
              <a:gd name="connsiteY82" fmla="*/ 3207 h 152264"/>
              <a:gd name="connsiteX83" fmla="*/ 96967 w 146893"/>
              <a:gd name="connsiteY83" fmla="*/ 242 h 152264"/>
              <a:gd name="connsiteX84" fmla="*/ 59422 w 146893"/>
              <a:gd name="connsiteY84" fmla="*/ 54170 h 152264"/>
              <a:gd name="connsiteX85" fmla="*/ 71552 w 146893"/>
              <a:gd name="connsiteY85" fmla="*/ 57202 h 152264"/>
              <a:gd name="connsiteX86" fmla="*/ 75342 w 146893"/>
              <a:gd name="connsiteY86" fmla="*/ 57202 h 152264"/>
              <a:gd name="connsiteX87" fmla="*/ 87471 w 146893"/>
              <a:gd name="connsiteY87" fmla="*/ 54170 h 152264"/>
              <a:gd name="connsiteX88" fmla="*/ 77188 w 146893"/>
              <a:gd name="connsiteY88" fmla="*/ 37676 h 152264"/>
              <a:gd name="connsiteX89" fmla="*/ 69706 w 146893"/>
              <a:gd name="connsiteY89" fmla="*/ 37676 h 152264"/>
              <a:gd name="connsiteX90" fmla="*/ 59422 w 146893"/>
              <a:gd name="connsiteY90" fmla="*/ 54170 h 152264"/>
              <a:gd name="connsiteX91" fmla="*/ 100012 w 146893"/>
              <a:gd name="connsiteY91" fmla="*/ 70706 h 152264"/>
              <a:gd name="connsiteX92" fmla="*/ 100012 w 146893"/>
              <a:gd name="connsiteY92" fmla="*/ 104599 h 152264"/>
              <a:gd name="connsiteX93" fmla="*/ 100012 w 146893"/>
              <a:gd name="connsiteY93" fmla="*/ 104795 h 152264"/>
              <a:gd name="connsiteX94" fmla="*/ 100012 w 146893"/>
              <a:gd name="connsiteY94" fmla="*/ 117202 h 152264"/>
              <a:gd name="connsiteX95" fmla="*/ 91323 w 146893"/>
              <a:gd name="connsiteY95" fmla="*/ 132538 h 152264"/>
              <a:gd name="connsiteX96" fmla="*/ 78135 w 146893"/>
              <a:gd name="connsiteY96" fmla="*/ 141202 h 152264"/>
              <a:gd name="connsiteX97" fmla="*/ 78135 w 146893"/>
              <a:gd name="connsiteY97" fmla="*/ 85948 h 152264"/>
              <a:gd name="connsiteX98" fmla="*/ 73447 w 146893"/>
              <a:gd name="connsiteY98" fmla="*/ 81260 h 152264"/>
              <a:gd name="connsiteX99" fmla="*/ 68759 w 146893"/>
              <a:gd name="connsiteY99" fmla="*/ 85948 h 152264"/>
              <a:gd name="connsiteX100" fmla="*/ 68759 w 146893"/>
              <a:gd name="connsiteY100" fmla="*/ 141202 h 152264"/>
              <a:gd name="connsiteX101" fmla="*/ 55570 w 146893"/>
              <a:gd name="connsiteY101" fmla="*/ 132538 h 152264"/>
              <a:gd name="connsiteX102" fmla="*/ 46881 w 146893"/>
              <a:gd name="connsiteY102" fmla="*/ 117202 h 152264"/>
              <a:gd name="connsiteX103" fmla="*/ 46881 w 146893"/>
              <a:gd name="connsiteY103" fmla="*/ 104795 h 152264"/>
              <a:gd name="connsiteX104" fmla="*/ 46881 w 146893"/>
              <a:gd name="connsiteY104" fmla="*/ 104599 h 152264"/>
              <a:gd name="connsiteX105" fmla="*/ 46881 w 146893"/>
              <a:gd name="connsiteY105" fmla="*/ 70706 h 152264"/>
              <a:gd name="connsiteX106" fmla="*/ 56590 w 146893"/>
              <a:gd name="connsiteY106" fmla="*/ 63126 h 152264"/>
              <a:gd name="connsiteX107" fmla="*/ 69278 w 146893"/>
              <a:gd name="connsiteY107" fmla="*/ 66298 h 152264"/>
              <a:gd name="connsiteX108" fmla="*/ 77616 w 146893"/>
              <a:gd name="connsiteY108" fmla="*/ 66298 h 152264"/>
              <a:gd name="connsiteX109" fmla="*/ 90304 w 146893"/>
              <a:gd name="connsiteY109" fmla="*/ 63126 h 152264"/>
              <a:gd name="connsiteX110" fmla="*/ 100012 w 146893"/>
              <a:gd name="connsiteY110" fmla="*/ 70706 h 152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46893" h="152264">
                <a:moveTo>
                  <a:pt x="96967" y="242"/>
                </a:moveTo>
                <a:cubicBezTo>
                  <a:pt x="94511" y="1061"/>
                  <a:pt x="93184" y="3716"/>
                  <a:pt x="94002" y="6172"/>
                </a:cubicBezTo>
                <a:cubicBezTo>
                  <a:pt x="95877" y="11795"/>
                  <a:pt x="95925" y="15415"/>
                  <a:pt x="95329" y="17695"/>
                </a:cubicBezTo>
                <a:cubicBezTo>
                  <a:pt x="94781" y="19792"/>
                  <a:pt x="93577" y="21195"/>
                  <a:pt x="91712" y="22266"/>
                </a:cubicBezTo>
                <a:cubicBezTo>
                  <a:pt x="89701" y="23419"/>
                  <a:pt x="86944" y="24154"/>
                  <a:pt x="83610" y="24560"/>
                </a:cubicBezTo>
                <a:cubicBezTo>
                  <a:pt x="80311" y="24961"/>
                  <a:pt x="76811" y="25004"/>
                  <a:pt x="73447" y="25004"/>
                </a:cubicBezTo>
                <a:cubicBezTo>
                  <a:pt x="70083" y="25004"/>
                  <a:pt x="66584" y="24961"/>
                  <a:pt x="63284" y="24560"/>
                </a:cubicBezTo>
                <a:cubicBezTo>
                  <a:pt x="59950" y="24154"/>
                  <a:pt x="57193" y="23419"/>
                  <a:pt x="55183" y="22266"/>
                </a:cubicBezTo>
                <a:cubicBezTo>
                  <a:pt x="53317" y="21195"/>
                  <a:pt x="52113" y="19792"/>
                  <a:pt x="51565" y="17695"/>
                </a:cubicBezTo>
                <a:cubicBezTo>
                  <a:pt x="50970" y="15415"/>
                  <a:pt x="51017" y="11795"/>
                  <a:pt x="52892" y="6172"/>
                </a:cubicBezTo>
                <a:cubicBezTo>
                  <a:pt x="53711" y="3716"/>
                  <a:pt x="52383" y="1061"/>
                  <a:pt x="49927" y="242"/>
                </a:cubicBezTo>
                <a:cubicBezTo>
                  <a:pt x="47471" y="-577"/>
                  <a:pt x="44816" y="751"/>
                  <a:pt x="43997" y="3207"/>
                </a:cubicBezTo>
                <a:cubicBezTo>
                  <a:pt x="41808" y="9772"/>
                  <a:pt x="41267" y="15372"/>
                  <a:pt x="42494" y="20066"/>
                </a:cubicBezTo>
                <a:cubicBezTo>
                  <a:pt x="43769" y="24942"/>
                  <a:pt x="46799" y="28266"/>
                  <a:pt x="50517" y="30398"/>
                </a:cubicBezTo>
                <a:cubicBezTo>
                  <a:pt x="53481" y="32099"/>
                  <a:pt x="56862" y="33040"/>
                  <a:pt x="60146" y="33581"/>
                </a:cubicBezTo>
                <a:cubicBezTo>
                  <a:pt x="55360" y="38227"/>
                  <a:pt x="50429" y="45129"/>
                  <a:pt x="50032" y="54151"/>
                </a:cubicBezTo>
                <a:cubicBezTo>
                  <a:pt x="46306" y="55207"/>
                  <a:pt x="43036" y="57504"/>
                  <a:pt x="40772" y="60614"/>
                </a:cubicBezTo>
                <a:lnTo>
                  <a:pt x="30681" y="53887"/>
                </a:lnTo>
                <a:cubicBezTo>
                  <a:pt x="28542" y="52461"/>
                  <a:pt x="26939" y="50362"/>
                  <a:pt x="26125" y="47922"/>
                </a:cubicBezTo>
                <a:lnTo>
                  <a:pt x="21638" y="34460"/>
                </a:lnTo>
                <a:cubicBezTo>
                  <a:pt x="20819" y="32004"/>
                  <a:pt x="18164" y="30676"/>
                  <a:pt x="15708" y="31495"/>
                </a:cubicBezTo>
                <a:cubicBezTo>
                  <a:pt x="13252" y="32314"/>
                  <a:pt x="11924" y="34969"/>
                  <a:pt x="12743" y="37425"/>
                </a:cubicBezTo>
                <a:lnTo>
                  <a:pt x="17231" y="50887"/>
                </a:lnTo>
                <a:cubicBezTo>
                  <a:pt x="18703" y="55305"/>
                  <a:pt x="21606" y="59106"/>
                  <a:pt x="25481" y="61689"/>
                </a:cubicBezTo>
                <a:lnTo>
                  <a:pt x="37533" y="69723"/>
                </a:lnTo>
                <a:cubicBezTo>
                  <a:pt x="37514" y="70048"/>
                  <a:pt x="37505" y="70376"/>
                  <a:pt x="37505" y="70706"/>
                </a:cubicBezTo>
                <a:lnTo>
                  <a:pt x="37505" y="81260"/>
                </a:lnTo>
                <a:lnTo>
                  <a:pt x="23446" y="81260"/>
                </a:lnTo>
                <a:cubicBezTo>
                  <a:pt x="21975" y="81260"/>
                  <a:pt x="20517" y="80979"/>
                  <a:pt x="19151" y="80433"/>
                </a:cubicBezTo>
                <a:lnTo>
                  <a:pt x="6430" y="75345"/>
                </a:lnTo>
                <a:cubicBezTo>
                  <a:pt x="4026" y="74383"/>
                  <a:pt x="1298" y="75553"/>
                  <a:pt x="337" y="77956"/>
                </a:cubicBezTo>
                <a:cubicBezTo>
                  <a:pt x="-625" y="80360"/>
                  <a:pt x="544" y="83089"/>
                  <a:pt x="2948" y="84050"/>
                </a:cubicBezTo>
                <a:lnTo>
                  <a:pt x="15669" y="89139"/>
                </a:lnTo>
                <a:cubicBezTo>
                  <a:pt x="18142" y="90128"/>
                  <a:pt x="20782" y="90636"/>
                  <a:pt x="23446" y="90636"/>
                </a:cubicBezTo>
                <a:lnTo>
                  <a:pt x="37505" y="90636"/>
                </a:lnTo>
                <a:lnTo>
                  <a:pt x="37505" y="101803"/>
                </a:lnTo>
                <a:lnTo>
                  <a:pt x="21780" y="109666"/>
                </a:lnTo>
                <a:cubicBezTo>
                  <a:pt x="16312" y="112400"/>
                  <a:pt x="12312" y="117386"/>
                  <a:pt x="10830" y="123316"/>
                </a:cubicBezTo>
                <a:lnTo>
                  <a:pt x="6392" y="141067"/>
                </a:lnTo>
                <a:cubicBezTo>
                  <a:pt x="5764" y="143579"/>
                  <a:pt x="7291" y="146124"/>
                  <a:pt x="9803" y="146752"/>
                </a:cubicBezTo>
                <a:cubicBezTo>
                  <a:pt x="12315" y="147381"/>
                  <a:pt x="14860" y="145853"/>
                  <a:pt x="15488" y="143341"/>
                </a:cubicBezTo>
                <a:lnTo>
                  <a:pt x="19926" y="125590"/>
                </a:lnTo>
                <a:cubicBezTo>
                  <a:pt x="20744" y="122315"/>
                  <a:pt x="22953" y="119562"/>
                  <a:pt x="25973" y="118052"/>
                </a:cubicBezTo>
                <a:lnTo>
                  <a:pt x="37505" y="112286"/>
                </a:lnTo>
                <a:lnTo>
                  <a:pt x="37505" y="117202"/>
                </a:lnTo>
                <a:cubicBezTo>
                  <a:pt x="37505" y="126738"/>
                  <a:pt x="43320" y="134274"/>
                  <a:pt x="49394" y="139592"/>
                </a:cubicBezTo>
                <a:cubicBezTo>
                  <a:pt x="55551" y="144984"/>
                  <a:pt x="62751" y="148793"/>
                  <a:pt x="67200" y="150871"/>
                </a:cubicBezTo>
                <a:cubicBezTo>
                  <a:pt x="71178" y="152729"/>
                  <a:pt x="75716" y="152729"/>
                  <a:pt x="79693" y="150871"/>
                </a:cubicBezTo>
                <a:cubicBezTo>
                  <a:pt x="84143" y="148793"/>
                  <a:pt x="91342" y="144984"/>
                  <a:pt x="97500" y="139592"/>
                </a:cubicBezTo>
                <a:cubicBezTo>
                  <a:pt x="103574" y="134274"/>
                  <a:pt x="109388" y="126738"/>
                  <a:pt x="109388" y="117202"/>
                </a:cubicBezTo>
                <a:lnTo>
                  <a:pt x="109388" y="112286"/>
                </a:lnTo>
                <a:lnTo>
                  <a:pt x="120921" y="118052"/>
                </a:lnTo>
                <a:cubicBezTo>
                  <a:pt x="123940" y="119562"/>
                  <a:pt x="126149" y="122315"/>
                  <a:pt x="126968" y="125590"/>
                </a:cubicBezTo>
                <a:lnTo>
                  <a:pt x="131406" y="143341"/>
                </a:lnTo>
                <a:cubicBezTo>
                  <a:pt x="132034" y="145853"/>
                  <a:pt x="134579" y="147381"/>
                  <a:pt x="137091" y="146752"/>
                </a:cubicBezTo>
                <a:cubicBezTo>
                  <a:pt x="139603" y="146124"/>
                  <a:pt x="141130" y="143579"/>
                  <a:pt x="140502" y="141067"/>
                </a:cubicBezTo>
                <a:lnTo>
                  <a:pt x="136064" y="123316"/>
                </a:lnTo>
                <a:cubicBezTo>
                  <a:pt x="134581" y="117386"/>
                  <a:pt x="130582" y="112400"/>
                  <a:pt x="125114" y="109666"/>
                </a:cubicBezTo>
                <a:lnTo>
                  <a:pt x="109388" y="101803"/>
                </a:lnTo>
                <a:lnTo>
                  <a:pt x="109388" y="90636"/>
                </a:lnTo>
                <a:lnTo>
                  <a:pt x="123448" y="90636"/>
                </a:lnTo>
                <a:cubicBezTo>
                  <a:pt x="126112" y="90636"/>
                  <a:pt x="128751" y="90128"/>
                  <a:pt x="131225" y="89139"/>
                </a:cubicBezTo>
                <a:lnTo>
                  <a:pt x="143945" y="84050"/>
                </a:lnTo>
                <a:cubicBezTo>
                  <a:pt x="146349" y="83089"/>
                  <a:pt x="147519" y="80360"/>
                  <a:pt x="146557" y="77956"/>
                </a:cubicBezTo>
                <a:cubicBezTo>
                  <a:pt x="145596" y="75553"/>
                  <a:pt x="142867" y="74383"/>
                  <a:pt x="140463" y="75345"/>
                </a:cubicBezTo>
                <a:lnTo>
                  <a:pt x="127742" y="80433"/>
                </a:lnTo>
                <a:cubicBezTo>
                  <a:pt x="126377" y="80979"/>
                  <a:pt x="124919" y="81260"/>
                  <a:pt x="123448" y="81260"/>
                </a:cubicBezTo>
                <a:lnTo>
                  <a:pt x="109388" y="81260"/>
                </a:lnTo>
                <a:lnTo>
                  <a:pt x="109388" y="70706"/>
                </a:lnTo>
                <a:cubicBezTo>
                  <a:pt x="109388" y="70376"/>
                  <a:pt x="109379" y="70048"/>
                  <a:pt x="109361" y="69723"/>
                </a:cubicBezTo>
                <a:lnTo>
                  <a:pt x="121413" y="61689"/>
                </a:lnTo>
                <a:cubicBezTo>
                  <a:pt x="125287" y="59106"/>
                  <a:pt x="128191" y="55305"/>
                  <a:pt x="129663" y="50887"/>
                </a:cubicBezTo>
                <a:lnTo>
                  <a:pt x="134150" y="37425"/>
                </a:lnTo>
                <a:cubicBezTo>
                  <a:pt x="134969" y="34969"/>
                  <a:pt x="133642" y="32314"/>
                  <a:pt x="131186" y="31495"/>
                </a:cubicBezTo>
                <a:cubicBezTo>
                  <a:pt x="128729" y="30676"/>
                  <a:pt x="126074" y="32004"/>
                  <a:pt x="125256" y="34460"/>
                </a:cubicBezTo>
                <a:lnTo>
                  <a:pt x="120768" y="47922"/>
                </a:lnTo>
                <a:cubicBezTo>
                  <a:pt x="119955" y="50362"/>
                  <a:pt x="118352" y="52461"/>
                  <a:pt x="116212" y="53887"/>
                </a:cubicBezTo>
                <a:lnTo>
                  <a:pt x="106122" y="60614"/>
                </a:lnTo>
                <a:cubicBezTo>
                  <a:pt x="103858" y="57504"/>
                  <a:pt x="100588" y="55207"/>
                  <a:pt x="96861" y="54151"/>
                </a:cubicBezTo>
                <a:cubicBezTo>
                  <a:pt x="96465" y="45129"/>
                  <a:pt x="91533" y="38227"/>
                  <a:pt x="86748" y="33581"/>
                </a:cubicBezTo>
                <a:cubicBezTo>
                  <a:pt x="90032" y="33040"/>
                  <a:pt x="93412" y="32100"/>
                  <a:pt x="96377" y="30398"/>
                </a:cubicBezTo>
                <a:cubicBezTo>
                  <a:pt x="100095" y="28266"/>
                  <a:pt x="103126" y="24942"/>
                  <a:pt x="104400" y="20066"/>
                </a:cubicBezTo>
                <a:cubicBezTo>
                  <a:pt x="105627" y="15372"/>
                  <a:pt x="105086" y="9772"/>
                  <a:pt x="102897" y="3207"/>
                </a:cubicBezTo>
                <a:cubicBezTo>
                  <a:pt x="102079" y="751"/>
                  <a:pt x="99424" y="-577"/>
                  <a:pt x="96967" y="242"/>
                </a:cubicBezTo>
                <a:close/>
                <a:moveTo>
                  <a:pt x="59422" y="54170"/>
                </a:moveTo>
                <a:lnTo>
                  <a:pt x="71552" y="57202"/>
                </a:lnTo>
                <a:cubicBezTo>
                  <a:pt x="72796" y="57513"/>
                  <a:pt x="74097" y="57513"/>
                  <a:pt x="75342" y="57202"/>
                </a:cubicBezTo>
                <a:lnTo>
                  <a:pt x="87471" y="54170"/>
                </a:lnTo>
                <a:cubicBezTo>
                  <a:pt x="86979" y="47052"/>
                  <a:pt x="81992" y="41429"/>
                  <a:pt x="77188" y="37676"/>
                </a:cubicBezTo>
                <a:cubicBezTo>
                  <a:pt x="74949" y="35927"/>
                  <a:pt x="71944" y="35927"/>
                  <a:pt x="69706" y="37676"/>
                </a:cubicBezTo>
                <a:cubicBezTo>
                  <a:pt x="64902" y="41429"/>
                  <a:pt x="59915" y="47052"/>
                  <a:pt x="59422" y="54170"/>
                </a:cubicBezTo>
                <a:close/>
                <a:moveTo>
                  <a:pt x="100012" y="70706"/>
                </a:moveTo>
                <a:lnTo>
                  <a:pt x="100012" y="104599"/>
                </a:lnTo>
                <a:cubicBezTo>
                  <a:pt x="100011" y="104664"/>
                  <a:pt x="100011" y="104729"/>
                  <a:pt x="100012" y="104795"/>
                </a:cubicBezTo>
                <a:lnTo>
                  <a:pt x="100012" y="117202"/>
                </a:lnTo>
                <a:cubicBezTo>
                  <a:pt x="100012" y="122734"/>
                  <a:pt x="96607" y="127912"/>
                  <a:pt x="91323" y="132538"/>
                </a:cubicBezTo>
                <a:cubicBezTo>
                  <a:pt x="87060" y="136272"/>
                  <a:pt x="82059" y="139209"/>
                  <a:pt x="78135" y="141202"/>
                </a:cubicBezTo>
                <a:lnTo>
                  <a:pt x="78135" y="85948"/>
                </a:lnTo>
                <a:cubicBezTo>
                  <a:pt x="78135" y="83359"/>
                  <a:pt x="76036" y="81260"/>
                  <a:pt x="73447" y="81260"/>
                </a:cubicBezTo>
                <a:cubicBezTo>
                  <a:pt x="70858" y="81260"/>
                  <a:pt x="68759" y="83359"/>
                  <a:pt x="68759" y="85948"/>
                </a:cubicBezTo>
                <a:lnTo>
                  <a:pt x="68759" y="141202"/>
                </a:lnTo>
                <a:cubicBezTo>
                  <a:pt x="64835" y="139209"/>
                  <a:pt x="59834" y="136272"/>
                  <a:pt x="55570" y="132538"/>
                </a:cubicBezTo>
                <a:cubicBezTo>
                  <a:pt x="50287" y="127912"/>
                  <a:pt x="46881" y="122734"/>
                  <a:pt x="46881" y="117202"/>
                </a:cubicBezTo>
                <a:lnTo>
                  <a:pt x="46881" y="104795"/>
                </a:lnTo>
                <a:cubicBezTo>
                  <a:pt x="46883" y="104729"/>
                  <a:pt x="46883" y="104664"/>
                  <a:pt x="46881" y="104599"/>
                </a:cubicBezTo>
                <a:lnTo>
                  <a:pt x="46881" y="70706"/>
                </a:lnTo>
                <a:cubicBezTo>
                  <a:pt x="46881" y="65623"/>
                  <a:pt x="51658" y="61893"/>
                  <a:pt x="56590" y="63126"/>
                </a:cubicBezTo>
                <a:lnTo>
                  <a:pt x="69278" y="66298"/>
                </a:lnTo>
                <a:cubicBezTo>
                  <a:pt x="72015" y="66983"/>
                  <a:pt x="74879" y="66983"/>
                  <a:pt x="77616" y="66298"/>
                </a:cubicBezTo>
                <a:lnTo>
                  <a:pt x="90304" y="63126"/>
                </a:lnTo>
                <a:cubicBezTo>
                  <a:pt x="95235" y="61893"/>
                  <a:pt x="100012" y="65623"/>
                  <a:pt x="100012" y="70706"/>
                </a:cubicBezTo>
                <a:close/>
              </a:path>
            </a:pathLst>
          </a:custGeom>
          <a:gradFill>
            <a:gsLst>
              <a:gs pos="0">
                <a:srgbClr val="FFE810"/>
              </a:gs>
              <a:gs pos="100000">
                <a:srgbClr val="FF694A"/>
              </a:gs>
            </a:gsLst>
            <a:lin ang="0" scaled="0"/>
          </a:gradFill>
          <a:ln w="2977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RU"/>
          </a:p>
        </p:txBody>
      </p:sp>
      <p:pic>
        <p:nvPicPr>
          <p:cNvPr id="43" name="Graphic 4">
            <a:extLst>
              <a:ext uri="{FF2B5EF4-FFF2-40B4-BE49-F238E27FC236}">
                <a16:creationId xmlns:a16="http://schemas.microsoft.com/office/drawing/2014/main" id="{1CA2CB18-300A-E5AF-E9A8-64D34E416B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68094" y="5175636"/>
            <a:ext cx="554182" cy="554182"/>
          </a:xfrm>
          <a:prstGeom prst="rect">
            <a:avLst/>
          </a:prstGeom>
        </p:spPr>
      </p:pic>
      <p:sp>
        <p:nvSpPr>
          <p:cNvPr id="44" name="Прямоугольник 69">
            <a:extLst>
              <a:ext uri="{FF2B5EF4-FFF2-40B4-BE49-F238E27FC236}">
                <a16:creationId xmlns:a16="http://schemas.microsoft.com/office/drawing/2014/main" id="{31343D3E-205E-D64E-B32B-208DAA2BEFE3}"/>
              </a:ext>
            </a:extLst>
          </p:cNvPr>
          <p:cNvSpPr/>
          <p:nvPr/>
        </p:nvSpPr>
        <p:spPr>
          <a:xfrm>
            <a:off x="9751137" y="5714506"/>
            <a:ext cx="588096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defRPr/>
            </a:pPr>
            <a:r>
              <a:rPr lang="en-US" sz="1100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KALI</a:t>
            </a:r>
            <a:endParaRPr lang="ru-RU" sz="1100" dirty="0">
              <a:solidFill>
                <a:srgbClr val="FFFFFF"/>
              </a:solidFill>
              <a:ea typeface="Times New Roman" panose="02020603050405020304" pitchFamily="18" charset="0"/>
            </a:endParaRPr>
          </a:p>
        </p:txBody>
      </p:sp>
      <p:cxnSp>
        <p:nvCxnSpPr>
          <p:cNvPr id="45" name="Elbow Connector 8">
            <a:extLst>
              <a:ext uri="{FF2B5EF4-FFF2-40B4-BE49-F238E27FC236}">
                <a16:creationId xmlns:a16="http://schemas.microsoft.com/office/drawing/2014/main" id="{461F3196-A6FF-2A55-DB79-36A9F76C351D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2228168" y="3881943"/>
            <a:ext cx="840888" cy="1807564"/>
          </a:xfrm>
          <a:prstGeom prst="bentConnector2">
            <a:avLst/>
          </a:prstGeom>
          <a:ln w="12700">
            <a:solidFill>
              <a:srgbClr val="556E6E"/>
            </a:solidFill>
            <a:prstDash val="dash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10">
            <a:extLst>
              <a:ext uri="{FF2B5EF4-FFF2-40B4-BE49-F238E27FC236}">
                <a16:creationId xmlns:a16="http://schemas.microsoft.com/office/drawing/2014/main" id="{9F2CE9D7-FAD0-D419-BBDD-9FF9E26FE50A}"/>
              </a:ext>
            </a:extLst>
          </p:cNvPr>
          <p:cNvCxnSpPr>
            <a:cxnSpLocks/>
          </p:cNvCxnSpPr>
          <p:nvPr/>
        </p:nvCxnSpPr>
        <p:spPr>
          <a:xfrm flipH="1">
            <a:off x="3069056" y="5675761"/>
            <a:ext cx="6496090" cy="1"/>
          </a:xfrm>
          <a:prstGeom prst="straightConnector1">
            <a:avLst/>
          </a:prstGeom>
          <a:ln w="12700">
            <a:solidFill>
              <a:srgbClr val="556E6E"/>
            </a:solidFill>
            <a:prstDash val="dash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Текст 4">
            <a:extLst>
              <a:ext uri="{FF2B5EF4-FFF2-40B4-BE49-F238E27FC236}">
                <a16:creationId xmlns:a16="http://schemas.microsoft.com/office/drawing/2014/main" id="{869F328A-14CA-483C-9A78-92CDBE68E793}"/>
              </a:ext>
            </a:extLst>
          </p:cNvPr>
          <p:cNvSpPr txBox="1">
            <a:spLocks/>
          </p:cNvSpPr>
          <p:nvPr/>
        </p:nvSpPr>
        <p:spPr>
          <a:xfrm>
            <a:off x="158224" y="146254"/>
            <a:ext cx="10545341" cy="720545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Blip>
                <a:blip r:embed="rId22"/>
              </a:buBlip>
              <a:defRPr sz="1500" kern="1200">
                <a:solidFill>
                  <a:schemeClr val="bg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n-US" sz="2000" dirty="0">
                <a:latin typeface="+mj-lt"/>
              </a:rPr>
            </a:br>
            <a:r>
              <a:rPr lang="ru-RU" sz="2000" dirty="0">
                <a:solidFill>
                  <a:srgbClr val="FFFFFF"/>
                </a:solidFill>
                <a:latin typeface="+mj-lt"/>
              </a:rPr>
              <a:t>Сценарий 3</a:t>
            </a:r>
          </a:p>
        </p:txBody>
      </p:sp>
    </p:spTree>
    <p:extLst>
      <p:ext uri="{BB962C8B-B14F-4D97-AF65-F5344CB8AC3E}">
        <p14:creationId xmlns:p14="http://schemas.microsoft.com/office/powerpoint/2010/main" val="46994098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B50F05D-19E0-F46A-468B-46CEF62C4A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9268" y="1958683"/>
            <a:ext cx="6504449" cy="1087477"/>
          </a:xfrm>
        </p:spPr>
        <p:txBody>
          <a:bodyPr anchor="t"/>
          <a:lstStyle/>
          <a:p>
            <a:r>
              <a:rPr lang="ru-RU" dirty="0"/>
              <a:t>Спасибо</a:t>
            </a:r>
            <a:r>
              <a:rPr lang="en-US" dirty="0"/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04DC25-E48A-4BDF-A37F-A3EA76D7F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68" y="3669930"/>
            <a:ext cx="2305372" cy="2295845"/>
          </a:xfrm>
          <a:prstGeom prst="rect">
            <a:avLst/>
          </a:prstGeom>
        </p:spPr>
      </p:pic>
      <p:sp>
        <p:nvSpPr>
          <p:cNvPr id="8" name="Прямоугольник 1">
            <a:extLst>
              <a:ext uri="{FF2B5EF4-FFF2-40B4-BE49-F238E27FC236}">
                <a16:creationId xmlns:a16="http://schemas.microsoft.com/office/drawing/2014/main" id="{D5212DD7-1CAF-423A-889E-93EA895DE3CD}"/>
              </a:ext>
            </a:extLst>
          </p:cNvPr>
          <p:cNvSpPr/>
          <p:nvPr/>
        </p:nvSpPr>
        <p:spPr>
          <a:xfrm>
            <a:off x="816909" y="6476582"/>
            <a:ext cx="2036079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>
                <a:solidFill>
                  <a:schemeClr val="bg1"/>
                </a:solidFill>
              </a:rPr>
              <a:t>Видео </a:t>
            </a:r>
            <a:r>
              <a:rPr lang="ru-RU" sz="1400" kern="0" dirty="0" err="1">
                <a:solidFill>
                  <a:schemeClr val="bg1"/>
                </a:solidFill>
              </a:rPr>
              <a:t>демо</a:t>
            </a:r>
            <a:r>
              <a:rPr lang="ru-RU" sz="1400" kern="0" dirty="0">
                <a:solidFill>
                  <a:schemeClr val="bg1"/>
                </a:solidFill>
              </a:rPr>
              <a:t>-сценария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A09DF9-3123-4002-81F1-FF60FAB5E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345" y="3660403"/>
            <a:ext cx="2295845" cy="2305372"/>
          </a:xfrm>
          <a:prstGeom prst="rect">
            <a:avLst/>
          </a:prstGeom>
        </p:spPr>
      </p:pic>
      <p:sp>
        <p:nvSpPr>
          <p:cNvPr id="10" name="Прямоугольник 1">
            <a:extLst>
              <a:ext uri="{FF2B5EF4-FFF2-40B4-BE49-F238E27FC236}">
                <a16:creationId xmlns:a16="http://schemas.microsoft.com/office/drawing/2014/main" id="{D3637A84-E5C7-4805-B31F-22B1BB6317DA}"/>
              </a:ext>
            </a:extLst>
          </p:cNvPr>
          <p:cNvSpPr/>
          <p:nvPr/>
        </p:nvSpPr>
        <p:spPr>
          <a:xfrm>
            <a:off x="816909" y="6116077"/>
            <a:ext cx="2036079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chemeClr val="bg1"/>
                </a:solidFill>
              </a:rPr>
              <a:t>RUTUBE</a:t>
            </a:r>
            <a:endParaRPr lang="ru-RU" sz="1400" kern="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">
            <a:extLst>
              <a:ext uri="{FF2B5EF4-FFF2-40B4-BE49-F238E27FC236}">
                <a16:creationId xmlns:a16="http://schemas.microsoft.com/office/drawing/2014/main" id="{336B891F-20FC-4533-B751-5802487D662E}"/>
              </a:ext>
            </a:extLst>
          </p:cNvPr>
          <p:cNvSpPr/>
          <p:nvPr/>
        </p:nvSpPr>
        <p:spPr>
          <a:xfrm>
            <a:off x="3533345" y="6116077"/>
            <a:ext cx="2036079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chemeClr val="bg1"/>
                </a:solidFill>
              </a:rPr>
              <a:t>YouTube</a:t>
            </a:r>
            <a:endParaRPr lang="ru-RU" sz="14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5408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347440-188C-29F8-EC64-DD2E300842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6450"/>
            <a:ext cx="12191999" cy="6890900"/>
          </a:xfrm>
          <a:prstGeom prst="rect">
            <a:avLst/>
          </a:prstGeom>
        </p:spPr>
      </p:pic>
      <p:sp>
        <p:nvSpPr>
          <p:cNvPr id="2" name="Shape 1647">
            <a:extLst>
              <a:ext uri="{FF2B5EF4-FFF2-40B4-BE49-F238E27FC236}">
                <a16:creationId xmlns:a16="http://schemas.microsoft.com/office/drawing/2014/main" id="{C58E5CB9-9A08-AC44-C21A-704D6B4367C2}"/>
              </a:ext>
            </a:extLst>
          </p:cNvPr>
          <p:cNvSpPr/>
          <p:nvPr/>
        </p:nvSpPr>
        <p:spPr>
          <a:xfrm>
            <a:off x="887413" y="2874105"/>
            <a:ext cx="10417174" cy="921876"/>
          </a:xfrm>
          <a:prstGeom prst="rect">
            <a:avLst/>
          </a:prstGeom>
          <a:noFill/>
          <a:ln w="3175" cap="flat">
            <a:noFill/>
            <a:miter lim="400000"/>
          </a:ln>
          <a:effectLst>
            <a:glow rad="431800">
              <a:srgbClr val="000322">
                <a:alpha val="87000"/>
              </a:srgbClr>
            </a:glow>
            <a:outerShdw blurRad="850900" dir="3600000" sx="35000" sy="35000" algn="ctr" rotWithShape="0">
              <a:srgbClr val="000322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36000" rIns="0" bIns="54000" numCol="1" anchor="ctr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defTabSz="412750" hangingPunct="0">
              <a:lnSpc>
                <a:spcPct val="90000"/>
              </a:lnSpc>
              <a:spcAft>
                <a:spcPts val="4200"/>
              </a:spcAft>
            </a:pPr>
            <a:r>
              <a:rPr lang="en-US" kern="0" dirty="0">
                <a:solidFill>
                  <a:schemeClr val="bg1"/>
                </a:solidFill>
                <a:latin typeface="+mj-lt"/>
              </a:rPr>
              <a:t>KATA</a:t>
            </a:r>
          </a:p>
        </p:txBody>
      </p:sp>
    </p:spTree>
    <p:extLst>
      <p:ext uri="{BB962C8B-B14F-4D97-AF65-F5344CB8AC3E}">
        <p14:creationId xmlns:p14="http://schemas.microsoft.com/office/powerpoint/2010/main" val="12559672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5324 L 0 -1.11111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904A22-4A9D-C4AA-52AD-9EEBEF6482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4FE838C-9A2A-0565-8BBF-C4CAD4B0D995}"/>
              </a:ext>
            </a:extLst>
          </p:cNvPr>
          <p:cNvSpPr txBox="1">
            <a:spLocks/>
          </p:cNvSpPr>
          <p:nvPr/>
        </p:nvSpPr>
        <p:spPr>
          <a:xfrm>
            <a:off x="770684" y="1395413"/>
            <a:ext cx="4989985" cy="196207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None/>
              <a:defRPr lang="en-US" sz="6000" b="1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500" dirty="0">
                <a:latin typeface="+mn-lt"/>
              </a:rPr>
              <a:t>Kaspersky Anti Targeted Attack (KATA)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F6B5C7-6F7D-98D1-8840-C1EC5740BE33}"/>
              </a:ext>
            </a:extLst>
          </p:cNvPr>
          <p:cNvSpPr txBox="1"/>
          <p:nvPr/>
        </p:nvSpPr>
        <p:spPr>
          <a:xfrm>
            <a:off x="874817" y="3601107"/>
            <a:ext cx="4087708" cy="2029871"/>
          </a:xfrm>
          <a:prstGeom prst="rect">
            <a:avLst/>
          </a:prstGeom>
          <a:noFill/>
        </p:spPr>
        <p:txBody>
          <a:bodyPr wrap="square" lIns="0" tIns="36000" rIns="0" bIns="54000" rtlCol="0" anchor="t">
            <a:spAutoFit/>
          </a:bodyPr>
          <a:lstStyle/>
          <a:p>
            <a:pPr marR="0" lvl="0" indent="0" defTabSz="412750" fontAlgn="auto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  <a:sym typeface="Lato Light"/>
              </a:rPr>
              <a:t>Комплексное решение для защиты от сложных угроз и APT-атак</a:t>
            </a:r>
            <a:br>
              <a:rPr lang="ru-RU" dirty="0">
                <a:solidFill>
                  <a:schemeClr val="bg1"/>
                </a:solidFill>
                <a:sym typeface="Lato Light"/>
              </a:rPr>
            </a:br>
            <a:r>
              <a:rPr lang="ru-RU" dirty="0">
                <a:solidFill>
                  <a:schemeClr val="bg1"/>
                </a:solidFill>
                <a:sym typeface="Lato Light"/>
              </a:rPr>
              <a:t>с расширенным функционалом обнаружения и реагирования</a:t>
            </a:r>
            <a:br>
              <a:rPr lang="ru-RU" dirty="0">
                <a:solidFill>
                  <a:schemeClr val="bg1"/>
                </a:solidFill>
                <a:sym typeface="Lato Light"/>
              </a:rPr>
            </a:br>
            <a:r>
              <a:rPr lang="ru-RU" dirty="0">
                <a:solidFill>
                  <a:schemeClr val="bg1"/>
                </a:solidFill>
                <a:sym typeface="Lato Light"/>
              </a:rPr>
              <a:t>на уровне сети и конечных устройств (при взаимодействии с Kaspersky EDR Expert)</a:t>
            </a:r>
          </a:p>
        </p:txBody>
      </p:sp>
    </p:spTree>
    <p:extLst>
      <p:ext uri="{BB962C8B-B14F-4D97-AF65-F5344CB8AC3E}">
        <p14:creationId xmlns:p14="http://schemas.microsoft.com/office/powerpoint/2010/main" val="38251907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.05324 L 1.45833E-6 2.22222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6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5324 L -2.91667E-6 3.33333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98C98A-47B2-FBED-203F-C97DD79C78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4FE838C-9A2A-0565-8BBF-C4CAD4B0D995}"/>
              </a:ext>
            </a:extLst>
          </p:cNvPr>
          <p:cNvSpPr txBox="1">
            <a:spLocks/>
          </p:cNvSpPr>
          <p:nvPr/>
        </p:nvSpPr>
        <p:spPr>
          <a:xfrm>
            <a:off x="770684" y="1395413"/>
            <a:ext cx="4989985" cy="196207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None/>
              <a:defRPr lang="en-US" sz="6000" b="1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4500" dirty="0">
                <a:latin typeface="+mn-lt"/>
              </a:rPr>
              <a:t>Kaspersky EDR Expert (KEDR Expert)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F6B5C7-6F7D-98D1-8840-C1EC5740BE33}"/>
              </a:ext>
            </a:extLst>
          </p:cNvPr>
          <p:cNvSpPr txBox="1"/>
          <p:nvPr/>
        </p:nvSpPr>
        <p:spPr>
          <a:xfrm>
            <a:off x="874817" y="3601107"/>
            <a:ext cx="4259891" cy="2060649"/>
          </a:xfrm>
          <a:prstGeom prst="rect">
            <a:avLst/>
          </a:prstGeom>
          <a:noFill/>
        </p:spPr>
        <p:txBody>
          <a:bodyPr wrap="square" lIns="0" tIns="36000" rIns="0" bIns="54000" rtlCol="0" anchor="t">
            <a:spAutoFit/>
          </a:bodyPr>
          <a:lstStyle/>
          <a:p>
            <a:pPr marR="0" lvl="0" indent="0" defTabSz="412750" fontAlgn="auto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bg1"/>
                </a:solidFill>
                <a:sym typeface="Lato Light"/>
              </a:rPr>
              <a:t>Мощный EDR-инструмент, разработанный для экспертов в области ИБ, SOC</a:t>
            </a:r>
            <a:br>
              <a:rPr lang="ru-RU" sz="1600" dirty="0">
                <a:solidFill>
                  <a:schemeClr val="bg1"/>
                </a:solidFill>
                <a:sym typeface="Lato Light"/>
              </a:rPr>
            </a:br>
            <a:r>
              <a:rPr lang="ru-RU" sz="1600" dirty="0">
                <a:solidFill>
                  <a:schemeClr val="bg1"/>
                </a:solidFill>
                <a:sym typeface="Lato Light"/>
              </a:rPr>
              <a:t>и команд реагирования на инциденты</a:t>
            </a:r>
            <a:br>
              <a:rPr lang="ru-RU" sz="1600" dirty="0">
                <a:solidFill>
                  <a:schemeClr val="bg1"/>
                </a:solidFill>
                <a:sym typeface="Lato Light"/>
              </a:rPr>
            </a:br>
            <a:r>
              <a:rPr lang="ru-RU" sz="1600" dirty="0">
                <a:solidFill>
                  <a:schemeClr val="bg1"/>
                </a:solidFill>
                <a:sym typeface="Lato Light"/>
              </a:rPr>
              <a:t>для продвинутого обнаружения, эффективного расследования, проактивного поиска угроз и устранения многоуровневых атак, направленных на инфраструктуру конечных устройств</a:t>
            </a:r>
          </a:p>
        </p:txBody>
      </p:sp>
    </p:spTree>
    <p:extLst>
      <p:ext uri="{BB962C8B-B14F-4D97-AF65-F5344CB8AC3E}">
        <p14:creationId xmlns:p14="http://schemas.microsoft.com/office/powerpoint/2010/main" val="698550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.05324 L 1.45833E-6 2.22222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6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5324 L -4.16667E-6 -1.48148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3" name="Straight Connector 74">
            <a:extLst>
              <a:ext uri="{FF2B5EF4-FFF2-40B4-BE49-F238E27FC236}">
                <a16:creationId xmlns:a16="http://schemas.microsoft.com/office/drawing/2014/main" id="{93C52A90-2501-8E07-A0B1-83A7E89ED000}"/>
              </a:ext>
            </a:extLst>
          </p:cNvPr>
          <p:cNvCxnSpPr>
            <a:cxnSpLocks/>
          </p:cNvCxnSpPr>
          <p:nvPr/>
        </p:nvCxnSpPr>
        <p:spPr>
          <a:xfrm rot="16200000" flipH="1">
            <a:off x="8681268" y="3430312"/>
            <a:ext cx="720422" cy="2759961"/>
          </a:xfrm>
          <a:prstGeom prst="bentConnector3">
            <a:avLst>
              <a:gd name="adj1" fmla="val 33253"/>
            </a:avLst>
          </a:prstGeom>
          <a:noFill/>
          <a:ln w="12700" cap="flat" cmpd="sng" algn="ctr">
            <a:solidFill>
              <a:schemeClr val="accent3"/>
            </a:solidFill>
            <a:prstDash val="dash"/>
            <a:miter lim="800000"/>
          </a:ln>
          <a:effectLst/>
        </p:spPr>
      </p:cxnSp>
      <p:cxnSp>
        <p:nvCxnSpPr>
          <p:cNvPr id="230" name="Straight Connector 74">
            <a:extLst>
              <a:ext uri="{FF2B5EF4-FFF2-40B4-BE49-F238E27FC236}">
                <a16:creationId xmlns:a16="http://schemas.microsoft.com/office/drawing/2014/main" id="{2696FA60-6EBE-1BD2-C122-4DA0A7665DA2}"/>
              </a:ext>
            </a:extLst>
          </p:cNvPr>
          <p:cNvCxnSpPr>
            <a:cxnSpLocks/>
            <a:stCxn id="222" idx="0"/>
            <a:endCxn id="76" idx="2"/>
          </p:cNvCxnSpPr>
          <p:nvPr/>
        </p:nvCxnSpPr>
        <p:spPr>
          <a:xfrm rot="5400000" flipH="1" flipV="1">
            <a:off x="6611706" y="4022895"/>
            <a:ext cx="423524" cy="1277896"/>
          </a:xfrm>
          <a:prstGeom prst="bentConnector3">
            <a:avLst>
              <a:gd name="adj1" fmla="val 43816"/>
            </a:avLst>
          </a:prstGeom>
          <a:noFill/>
          <a:ln w="12700" cap="flat" cmpd="sng" algn="ctr">
            <a:solidFill>
              <a:schemeClr val="accent3"/>
            </a:solidFill>
            <a:prstDash val="dash"/>
            <a:miter lim="800000"/>
          </a:ln>
          <a:effectLst/>
        </p:spPr>
      </p:cxnSp>
      <p:cxnSp>
        <p:nvCxnSpPr>
          <p:cNvPr id="134" name="Соединительная линия уступом 6">
            <a:extLst>
              <a:ext uri="{FF2B5EF4-FFF2-40B4-BE49-F238E27FC236}">
                <a16:creationId xmlns:a16="http://schemas.microsoft.com/office/drawing/2014/main" id="{D10F4FFE-68B6-0A87-C69F-863F47664274}"/>
              </a:ext>
            </a:extLst>
          </p:cNvPr>
          <p:cNvCxnSpPr>
            <a:cxnSpLocks/>
            <a:stCxn id="163" idx="2"/>
            <a:endCxn id="76" idx="0"/>
          </p:cNvCxnSpPr>
          <p:nvPr/>
        </p:nvCxnSpPr>
        <p:spPr>
          <a:xfrm>
            <a:off x="7461595" y="2227256"/>
            <a:ext cx="821" cy="453259"/>
          </a:xfrm>
          <a:prstGeom prst="straightConnector1">
            <a:avLst/>
          </a:prstGeom>
          <a:noFill/>
          <a:ln w="12700" cap="flat" cmpd="sng" algn="ctr">
            <a:solidFill>
              <a:schemeClr val="accent3"/>
            </a:solidFill>
            <a:prstDash val="dash"/>
            <a:miter lim="800000"/>
          </a:ln>
          <a:effectLst/>
        </p:spPr>
      </p:cxnSp>
      <p:sp>
        <p:nvSpPr>
          <p:cNvPr id="211" name="Rectangle: Rounded Corners 157">
            <a:extLst>
              <a:ext uri="{FF2B5EF4-FFF2-40B4-BE49-F238E27FC236}">
                <a16:creationId xmlns:a16="http://schemas.microsoft.com/office/drawing/2014/main" id="{C037F907-FF0B-C723-5B4E-32E4F41CA724}"/>
              </a:ext>
            </a:extLst>
          </p:cNvPr>
          <p:cNvSpPr/>
          <p:nvPr/>
        </p:nvSpPr>
        <p:spPr>
          <a:xfrm>
            <a:off x="3618602" y="5039368"/>
            <a:ext cx="5144398" cy="934484"/>
          </a:xfrm>
          <a:prstGeom prst="roundRect">
            <a:avLst>
              <a:gd name="adj" fmla="val 24243"/>
            </a:avLst>
          </a:prstGeom>
          <a:noFill/>
          <a:ln>
            <a:solidFill>
              <a:srgbClr val="375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3" name="Rectangle: Rounded Corners 157">
            <a:extLst>
              <a:ext uri="{FF2B5EF4-FFF2-40B4-BE49-F238E27FC236}">
                <a16:creationId xmlns:a16="http://schemas.microsoft.com/office/drawing/2014/main" id="{AB35DB2E-76ED-192F-44AB-FB81E02C3ECF}"/>
              </a:ext>
            </a:extLst>
          </p:cNvPr>
          <p:cNvSpPr/>
          <p:nvPr/>
        </p:nvSpPr>
        <p:spPr>
          <a:xfrm>
            <a:off x="3618602" y="1397172"/>
            <a:ext cx="7685986" cy="830084"/>
          </a:xfrm>
          <a:prstGeom prst="roundRect">
            <a:avLst>
              <a:gd name="adj" fmla="val 21371"/>
            </a:avLst>
          </a:prstGeom>
          <a:noFill/>
          <a:ln>
            <a:solidFill>
              <a:srgbClr val="375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Текст 4">
            <a:extLst>
              <a:ext uri="{FF2B5EF4-FFF2-40B4-BE49-F238E27FC236}">
                <a16:creationId xmlns:a16="http://schemas.microsoft.com/office/drawing/2014/main" id="{9EA287E7-B132-4042-9079-AC2E5B6F5014}"/>
              </a:ext>
            </a:extLst>
          </p:cNvPr>
          <p:cNvSpPr txBox="1">
            <a:spLocks/>
          </p:cNvSpPr>
          <p:nvPr/>
        </p:nvSpPr>
        <p:spPr>
          <a:xfrm>
            <a:off x="279700" y="146254"/>
            <a:ext cx="7685986" cy="720545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Blip>
                <a:blip r:embed="rId3"/>
              </a:buBlip>
              <a:defRPr sz="1500" kern="1200">
                <a:solidFill>
                  <a:schemeClr val="bg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n-US" sz="2000" dirty="0">
                <a:latin typeface="+mj-lt"/>
              </a:rPr>
            </a:br>
            <a:r>
              <a:rPr lang="ru-RU" sz="2000" dirty="0">
                <a:solidFill>
                  <a:srgbClr val="FFFFFF"/>
                </a:solidFill>
                <a:latin typeface="+mj-lt"/>
              </a:rPr>
              <a:t>Архитектура решения</a:t>
            </a:r>
          </a:p>
        </p:txBody>
      </p:sp>
      <p:pic>
        <p:nvPicPr>
          <p:cNvPr id="4" name="Graphic 84">
            <a:extLst>
              <a:ext uri="{FF2B5EF4-FFF2-40B4-BE49-F238E27FC236}">
                <a16:creationId xmlns:a16="http://schemas.microsoft.com/office/drawing/2014/main" id="{FA45A4C2-842E-DD7D-5999-FED92F4C2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94067" y="3011796"/>
            <a:ext cx="584253" cy="508048"/>
          </a:xfrm>
          <a:prstGeom prst="rect">
            <a:avLst/>
          </a:prstGeom>
        </p:spPr>
      </p:pic>
      <p:sp>
        <p:nvSpPr>
          <p:cNvPr id="5" name="Rectangle: Rounded Corners 89">
            <a:extLst>
              <a:ext uri="{FF2B5EF4-FFF2-40B4-BE49-F238E27FC236}">
                <a16:creationId xmlns:a16="http://schemas.microsoft.com/office/drawing/2014/main" id="{9BF344EF-7A0F-BE5A-4FB0-B1048187AAAC}"/>
              </a:ext>
            </a:extLst>
          </p:cNvPr>
          <p:cNvSpPr/>
          <p:nvPr/>
        </p:nvSpPr>
        <p:spPr>
          <a:xfrm>
            <a:off x="9289961" y="2680515"/>
            <a:ext cx="1992464" cy="1769566"/>
          </a:xfrm>
          <a:prstGeom prst="roundRect">
            <a:avLst>
              <a:gd name="adj" fmla="val 13668"/>
            </a:avLst>
          </a:prstGeom>
          <a:noFill/>
          <a:ln w="63500">
            <a:gradFill flip="none" rotWithShape="1">
              <a:gsLst>
                <a:gs pos="75000">
                  <a:schemeClr val="accent1"/>
                </a:gs>
                <a:gs pos="0">
                  <a:srgbClr val="BE63F0"/>
                </a:gs>
              </a:gsLst>
              <a:lin ang="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algn="ctr"/>
            <a:endParaRPr lang="ru-RU" sz="1000" dirty="0">
              <a:solidFill>
                <a:srgbClr val="FFFFFF"/>
              </a:solidFill>
              <a:cs typeface="Arial"/>
            </a:endParaRP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536AC66F-A5C7-787F-A64A-80D856242531}"/>
              </a:ext>
            </a:extLst>
          </p:cNvPr>
          <p:cNvCxnSpPr>
            <a:cxnSpLocks/>
            <a:stCxn id="56" idx="3"/>
            <a:endCxn id="76" idx="1"/>
          </p:cNvCxnSpPr>
          <p:nvPr/>
        </p:nvCxnSpPr>
        <p:spPr>
          <a:xfrm>
            <a:off x="5644454" y="3565298"/>
            <a:ext cx="821730" cy="0"/>
          </a:xfrm>
          <a:prstGeom prst="line">
            <a:avLst/>
          </a:prstGeom>
          <a:noFill/>
          <a:ln w="12700" cap="flat" cmpd="sng" algn="ctr">
            <a:solidFill>
              <a:schemeClr val="accent3"/>
            </a:solidFill>
            <a:prstDash val="dash"/>
            <a:miter lim="800000"/>
          </a:ln>
          <a:effectLst/>
        </p:spPr>
      </p:cxnSp>
      <p:cxnSp>
        <p:nvCxnSpPr>
          <p:cNvPr id="7" name="Straight Connector 92">
            <a:extLst>
              <a:ext uri="{FF2B5EF4-FFF2-40B4-BE49-F238E27FC236}">
                <a16:creationId xmlns:a16="http://schemas.microsoft.com/office/drawing/2014/main" id="{C949AA9B-1000-1AA1-A8CE-0D511F5285EF}"/>
              </a:ext>
            </a:extLst>
          </p:cNvPr>
          <p:cNvCxnSpPr>
            <a:cxnSpLocks/>
            <a:stCxn id="76" idx="3"/>
            <a:endCxn id="5" idx="1"/>
          </p:cNvCxnSpPr>
          <p:nvPr/>
        </p:nvCxnSpPr>
        <p:spPr>
          <a:xfrm>
            <a:off x="8458648" y="3565298"/>
            <a:ext cx="831313" cy="0"/>
          </a:xfrm>
          <a:prstGeom prst="line">
            <a:avLst/>
          </a:prstGeom>
          <a:noFill/>
          <a:ln w="12700" cap="flat" cmpd="sng" algn="ctr">
            <a:solidFill>
              <a:schemeClr val="accent3"/>
            </a:solidFill>
            <a:prstDash val="dash"/>
            <a:miter lim="800000"/>
          </a:ln>
          <a:effectLst/>
        </p:spPr>
      </p:cxnSp>
      <p:sp>
        <p:nvSpPr>
          <p:cNvPr id="22" name="Прямоугольник 71">
            <a:extLst>
              <a:ext uri="{FF2B5EF4-FFF2-40B4-BE49-F238E27FC236}">
                <a16:creationId xmlns:a16="http://schemas.microsoft.com/office/drawing/2014/main" id="{73565726-42E7-F04B-560C-72C7C82943C3}"/>
              </a:ext>
            </a:extLst>
          </p:cNvPr>
          <p:cNvSpPr/>
          <p:nvPr/>
        </p:nvSpPr>
        <p:spPr>
          <a:xfrm>
            <a:off x="4331055" y="5270384"/>
            <a:ext cx="1508488" cy="46935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914378">
              <a:spcAft>
                <a:spcPts val="300"/>
              </a:spcAft>
              <a:defRPr/>
            </a:pPr>
            <a:r>
              <a:rPr lang="ru-RU" sz="1200" dirty="0" err="1">
                <a:solidFill>
                  <a:schemeClr val="bg1"/>
                </a:solidFill>
              </a:rPr>
              <a:t>Endpoint</a:t>
            </a:r>
            <a:r>
              <a:rPr lang="ru-RU" sz="1200" dirty="0">
                <a:solidFill>
                  <a:schemeClr val="bg1"/>
                </a:solidFill>
              </a:rPr>
              <a:t> Agent</a:t>
            </a:r>
            <a:endParaRPr lang="en-US" sz="1200" dirty="0">
              <a:solidFill>
                <a:schemeClr val="bg1"/>
              </a:solidFill>
            </a:endParaRPr>
          </a:p>
          <a:p>
            <a:pPr defTabSz="914378">
              <a:spcAft>
                <a:spcPts val="300"/>
              </a:spcAft>
              <a:defRPr/>
            </a:pPr>
            <a:r>
              <a:rPr lang="ru-RU" sz="900" dirty="0">
                <a:solidFill>
                  <a:schemeClr val="bg1"/>
                </a:solidFill>
              </a:rPr>
              <a:t>только</a:t>
            </a:r>
            <a:r>
              <a:rPr lang="en-US" sz="900" dirty="0">
                <a:solidFill>
                  <a:schemeClr val="bg1"/>
                </a:solidFill>
              </a:rPr>
              <a:t> KEDR Expert</a:t>
            </a:r>
            <a:endParaRPr lang="ru-RU" sz="900" dirty="0">
              <a:solidFill>
                <a:schemeClr val="bg1"/>
              </a:solidFill>
            </a:endParaRPr>
          </a:p>
        </p:txBody>
      </p:sp>
      <p:pic>
        <p:nvPicPr>
          <p:cNvPr id="25" name="Graphic 41">
            <a:extLst>
              <a:ext uri="{FF2B5EF4-FFF2-40B4-BE49-F238E27FC236}">
                <a16:creationId xmlns:a16="http://schemas.microsoft.com/office/drawing/2014/main" id="{C8247C82-41AE-C2D3-E5F8-E8D64E1B8B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61848" y="5424095"/>
            <a:ext cx="305189" cy="161937"/>
          </a:xfrm>
          <a:prstGeom prst="rect">
            <a:avLst/>
          </a:prstGeom>
        </p:spPr>
      </p:pic>
      <p:sp>
        <p:nvSpPr>
          <p:cNvPr id="26" name="Rectangle: Rounded Corners 116">
            <a:extLst>
              <a:ext uri="{FF2B5EF4-FFF2-40B4-BE49-F238E27FC236}">
                <a16:creationId xmlns:a16="http://schemas.microsoft.com/office/drawing/2014/main" id="{521CE3EA-4806-1F78-E663-50769636353A}"/>
              </a:ext>
            </a:extLst>
          </p:cNvPr>
          <p:cNvSpPr/>
          <p:nvPr/>
        </p:nvSpPr>
        <p:spPr>
          <a:xfrm>
            <a:off x="3783000" y="5170503"/>
            <a:ext cx="1992464" cy="667706"/>
          </a:xfrm>
          <a:prstGeom prst="roundRect">
            <a:avLst>
              <a:gd name="adj" fmla="val 19499"/>
            </a:avLst>
          </a:prstGeom>
          <a:noFill/>
          <a:ln>
            <a:solidFill>
              <a:srgbClr val="375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71">
            <a:extLst>
              <a:ext uri="{FF2B5EF4-FFF2-40B4-BE49-F238E27FC236}">
                <a16:creationId xmlns:a16="http://schemas.microsoft.com/office/drawing/2014/main" id="{34B55E04-D23B-E1A3-C041-ED35AEDA975B}"/>
              </a:ext>
            </a:extLst>
          </p:cNvPr>
          <p:cNvSpPr/>
          <p:nvPr/>
        </p:nvSpPr>
        <p:spPr>
          <a:xfrm>
            <a:off x="9586792" y="3687684"/>
            <a:ext cx="13988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spcAft>
                <a:spcPts val="120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Sandbox</a:t>
            </a:r>
            <a:endParaRPr lang="ru-RU" sz="1200" dirty="0">
              <a:solidFill>
                <a:schemeClr val="bg1"/>
              </a:solidFill>
            </a:endParaRPr>
          </a:p>
        </p:txBody>
      </p:sp>
      <p:grpSp>
        <p:nvGrpSpPr>
          <p:cNvPr id="179" name="Группа 178">
            <a:extLst>
              <a:ext uri="{FF2B5EF4-FFF2-40B4-BE49-F238E27FC236}">
                <a16:creationId xmlns:a16="http://schemas.microsoft.com/office/drawing/2014/main" id="{C8DF87BD-EDEC-0FF5-C61A-1B0F885D71FB}"/>
              </a:ext>
            </a:extLst>
          </p:cNvPr>
          <p:cNvGrpSpPr/>
          <p:nvPr/>
        </p:nvGrpSpPr>
        <p:grpSpPr>
          <a:xfrm>
            <a:off x="8292707" y="1514643"/>
            <a:ext cx="1151550" cy="601965"/>
            <a:chOff x="8470932" y="1191072"/>
            <a:chExt cx="1151550" cy="601965"/>
          </a:xfrm>
        </p:grpSpPr>
        <p:sp>
          <p:nvSpPr>
            <p:cNvPr id="29" name="Rectangle: Rounded Corners 179">
              <a:extLst>
                <a:ext uri="{FF2B5EF4-FFF2-40B4-BE49-F238E27FC236}">
                  <a16:creationId xmlns:a16="http://schemas.microsoft.com/office/drawing/2014/main" id="{5F4FC34D-1CE4-70BE-D37C-E3E39DE2F574}"/>
                </a:ext>
              </a:extLst>
            </p:cNvPr>
            <p:cNvSpPr/>
            <p:nvPr/>
          </p:nvSpPr>
          <p:spPr>
            <a:xfrm>
              <a:off x="8470932" y="1191072"/>
              <a:ext cx="1151550" cy="601965"/>
            </a:xfrm>
            <a:prstGeom prst="roundRect">
              <a:avLst>
                <a:gd name="adj" fmla="val 17149"/>
              </a:avLst>
            </a:prstGeom>
            <a:noFill/>
            <a:ln>
              <a:solidFill>
                <a:srgbClr val="375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5" name="Прямоугольник 71">
              <a:extLst>
                <a:ext uri="{FF2B5EF4-FFF2-40B4-BE49-F238E27FC236}">
                  <a16:creationId xmlns:a16="http://schemas.microsoft.com/office/drawing/2014/main" id="{D57D3278-6924-BEA9-F066-0A727BC9351E}"/>
                </a:ext>
              </a:extLst>
            </p:cNvPr>
            <p:cNvSpPr/>
            <p:nvPr/>
          </p:nvSpPr>
          <p:spPr>
            <a:xfrm>
              <a:off x="9050734" y="1342329"/>
              <a:ext cx="507097" cy="27699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defTabSz="914378">
                <a:spcAft>
                  <a:spcPts val="300"/>
                </a:spcAft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API</a:t>
              </a:r>
            </a:p>
          </p:txBody>
        </p:sp>
        <p:pic>
          <p:nvPicPr>
            <p:cNvPr id="38" name="Graphic 1">
              <a:extLst>
                <a:ext uri="{FF2B5EF4-FFF2-40B4-BE49-F238E27FC236}">
                  <a16:creationId xmlns:a16="http://schemas.microsoft.com/office/drawing/2014/main" id="{E7830217-881A-C9E7-E7FD-6859DC205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90028" y="1336780"/>
              <a:ext cx="288000" cy="288000"/>
            </a:xfrm>
            <a:prstGeom prst="rect">
              <a:avLst/>
            </a:prstGeom>
          </p:spPr>
        </p:pic>
      </p:grpSp>
      <p:cxnSp>
        <p:nvCxnSpPr>
          <p:cNvPr id="39" name="Straight Connector 74">
            <a:extLst>
              <a:ext uri="{FF2B5EF4-FFF2-40B4-BE49-F238E27FC236}">
                <a16:creationId xmlns:a16="http://schemas.microsoft.com/office/drawing/2014/main" id="{4150818F-364B-F997-8F5D-D488BD0C15B3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4432490" y="2116608"/>
            <a:ext cx="1404283" cy="291754"/>
          </a:xfrm>
          <a:prstGeom prst="bentConnector2">
            <a:avLst/>
          </a:prstGeom>
          <a:noFill/>
          <a:ln w="12700" cap="flat" cmpd="sng" algn="ctr">
            <a:solidFill>
              <a:schemeClr val="accent3"/>
            </a:solidFill>
            <a:prstDash val="dash"/>
            <a:miter lim="800000"/>
          </a:ln>
          <a:effectLst/>
        </p:spPr>
      </p:cxnSp>
      <p:grpSp>
        <p:nvGrpSpPr>
          <p:cNvPr id="182" name="Группа 181">
            <a:extLst>
              <a:ext uri="{FF2B5EF4-FFF2-40B4-BE49-F238E27FC236}">
                <a16:creationId xmlns:a16="http://schemas.microsoft.com/office/drawing/2014/main" id="{5A6ACCF5-A823-1803-09DD-386C1DC22606}"/>
              </a:ext>
            </a:extLst>
          </p:cNvPr>
          <p:cNvGrpSpPr/>
          <p:nvPr/>
        </p:nvGrpSpPr>
        <p:grpSpPr>
          <a:xfrm>
            <a:off x="3768099" y="1514643"/>
            <a:ext cx="1328783" cy="601965"/>
            <a:chOff x="3624217" y="1191072"/>
            <a:chExt cx="1328783" cy="601965"/>
          </a:xfrm>
        </p:grpSpPr>
        <p:sp>
          <p:nvSpPr>
            <p:cNvPr id="46" name="Rectangle: Rounded Corners 152">
              <a:extLst>
                <a:ext uri="{FF2B5EF4-FFF2-40B4-BE49-F238E27FC236}">
                  <a16:creationId xmlns:a16="http://schemas.microsoft.com/office/drawing/2014/main" id="{B47692B9-2671-0BED-0298-66503564A214}"/>
                </a:ext>
              </a:extLst>
            </p:cNvPr>
            <p:cNvSpPr/>
            <p:nvPr/>
          </p:nvSpPr>
          <p:spPr>
            <a:xfrm>
              <a:off x="3624217" y="1191072"/>
              <a:ext cx="1328783" cy="601965"/>
            </a:xfrm>
            <a:prstGeom prst="roundRect">
              <a:avLst>
                <a:gd name="adj" fmla="val 18176"/>
              </a:avLst>
            </a:prstGeom>
            <a:noFill/>
            <a:ln>
              <a:solidFill>
                <a:srgbClr val="375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53" name="Graphic 209">
              <a:extLst>
                <a:ext uri="{FF2B5EF4-FFF2-40B4-BE49-F238E27FC236}">
                  <a16:creationId xmlns:a16="http://schemas.microsoft.com/office/drawing/2014/main" id="{9A0B676B-272A-6498-719B-9CA9AF96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835204" y="1363926"/>
              <a:ext cx="303986" cy="250789"/>
            </a:xfrm>
            <a:prstGeom prst="rect">
              <a:avLst/>
            </a:prstGeom>
          </p:spPr>
        </p:pic>
        <p:sp>
          <p:nvSpPr>
            <p:cNvPr id="54" name="Прямоугольник 71">
              <a:extLst>
                <a:ext uri="{FF2B5EF4-FFF2-40B4-BE49-F238E27FC236}">
                  <a16:creationId xmlns:a16="http://schemas.microsoft.com/office/drawing/2014/main" id="{E7C8CA5F-E503-99AF-CCEA-2C6513919C5C}"/>
                </a:ext>
              </a:extLst>
            </p:cNvPr>
            <p:cNvSpPr/>
            <p:nvPr/>
          </p:nvSpPr>
          <p:spPr>
            <a:xfrm>
              <a:off x="4204020" y="1342329"/>
              <a:ext cx="605342" cy="27699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defTabSz="914378">
                <a:spcAft>
                  <a:spcPts val="300"/>
                </a:spcAft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KPSN</a:t>
              </a:r>
            </a:p>
          </p:txBody>
        </p:sp>
      </p:grpSp>
      <p:grpSp>
        <p:nvGrpSpPr>
          <p:cNvPr id="181" name="Группа 180">
            <a:extLst>
              <a:ext uri="{FF2B5EF4-FFF2-40B4-BE49-F238E27FC236}">
                <a16:creationId xmlns:a16="http://schemas.microsoft.com/office/drawing/2014/main" id="{A3E02709-ED93-7163-44B1-60950EBA2FFE}"/>
              </a:ext>
            </a:extLst>
          </p:cNvPr>
          <p:cNvGrpSpPr/>
          <p:nvPr/>
        </p:nvGrpSpPr>
        <p:grpSpPr>
          <a:xfrm>
            <a:off x="5227075" y="1514643"/>
            <a:ext cx="1219395" cy="601965"/>
            <a:chOff x="5202481" y="1191072"/>
            <a:chExt cx="1219395" cy="601965"/>
          </a:xfrm>
        </p:grpSpPr>
        <p:sp>
          <p:nvSpPr>
            <p:cNvPr id="47" name="Rectangle: Rounded Corners 157">
              <a:extLst>
                <a:ext uri="{FF2B5EF4-FFF2-40B4-BE49-F238E27FC236}">
                  <a16:creationId xmlns:a16="http://schemas.microsoft.com/office/drawing/2014/main" id="{C1114B65-2771-12A2-CCB9-3FDEB1BDAE42}"/>
                </a:ext>
              </a:extLst>
            </p:cNvPr>
            <p:cNvSpPr/>
            <p:nvPr/>
          </p:nvSpPr>
          <p:spPr>
            <a:xfrm>
              <a:off x="5202481" y="1191072"/>
              <a:ext cx="1219395" cy="601965"/>
            </a:xfrm>
            <a:prstGeom prst="roundRect">
              <a:avLst>
                <a:gd name="adj" fmla="val 18176"/>
              </a:avLst>
            </a:prstGeom>
            <a:noFill/>
            <a:ln>
              <a:solidFill>
                <a:srgbClr val="375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0" name="Freeform 53">
              <a:extLst>
                <a:ext uri="{FF2B5EF4-FFF2-40B4-BE49-F238E27FC236}">
                  <a16:creationId xmlns:a16="http://schemas.microsoft.com/office/drawing/2014/main" id="{51D1AC98-1744-E09F-954B-9E2997690D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1741" y="1357310"/>
              <a:ext cx="341496" cy="248473"/>
            </a:xfrm>
            <a:custGeom>
              <a:avLst/>
              <a:gdLst>
                <a:gd name="T0" fmla="*/ 166 w 231"/>
                <a:gd name="T1" fmla="*/ 64 h 168"/>
                <a:gd name="T2" fmla="*/ 177 w 231"/>
                <a:gd name="T3" fmla="*/ 74 h 168"/>
                <a:gd name="T4" fmla="*/ 177 w 231"/>
                <a:gd name="T5" fmla="*/ 154 h 168"/>
                <a:gd name="T6" fmla="*/ 64 w 231"/>
                <a:gd name="T7" fmla="*/ 154 h 168"/>
                <a:gd name="T8" fmla="*/ 64 w 231"/>
                <a:gd name="T9" fmla="*/ 55 h 168"/>
                <a:gd name="T10" fmla="*/ 116 w 231"/>
                <a:gd name="T11" fmla="*/ 14 h 168"/>
                <a:gd name="T12" fmla="*/ 55 w 231"/>
                <a:gd name="T13" fmla="*/ 42 h 168"/>
                <a:gd name="T14" fmla="*/ 64 w 231"/>
                <a:gd name="T15" fmla="*/ 168 h 168"/>
                <a:gd name="T16" fmla="*/ 231 w 231"/>
                <a:gd name="T17" fmla="*/ 114 h 168"/>
                <a:gd name="T18" fmla="*/ 116 w 231"/>
                <a:gd name="T19" fmla="*/ 0 h 168"/>
                <a:gd name="T20" fmla="*/ 76 w 231"/>
                <a:gd name="T21" fmla="*/ 91 h 168"/>
                <a:gd name="T22" fmla="*/ 81 w 231"/>
                <a:gd name="T23" fmla="*/ 106 h 168"/>
                <a:gd name="T24" fmla="*/ 97 w 231"/>
                <a:gd name="T25" fmla="*/ 91 h 168"/>
                <a:gd name="T26" fmla="*/ 86 w 231"/>
                <a:gd name="T27" fmla="*/ 109 h 168"/>
                <a:gd name="T28" fmla="*/ 90 w 231"/>
                <a:gd name="T29" fmla="*/ 128 h 168"/>
                <a:gd name="T30" fmla="*/ 76 w 231"/>
                <a:gd name="T31" fmla="*/ 112 h 168"/>
                <a:gd name="T32" fmla="*/ 69 w 231"/>
                <a:gd name="T33" fmla="*/ 128 h 168"/>
                <a:gd name="T34" fmla="*/ 104 w 231"/>
                <a:gd name="T35" fmla="*/ 119 h 168"/>
                <a:gd name="T36" fmla="*/ 119 w 231"/>
                <a:gd name="T37" fmla="*/ 119 h 168"/>
                <a:gd name="T38" fmla="*/ 114 w 231"/>
                <a:gd name="T39" fmla="*/ 91 h 168"/>
                <a:gd name="T40" fmla="*/ 122 w 231"/>
                <a:gd name="T41" fmla="*/ 100 h 168"/>
                <a:gd name="T42" fmla="*/ 108 w 231"/>
                <a:gd name="T43" fmla="*/ 101 h 168"/>
                <a:gd name="T44" fmla="*/ 113 w 231"/>
                <a:gd name="T45" fmla="*/ 129 h 168"/>
                <a:gd name="T46" fmla="*/ 104 w 231"/>
                <a:gd name="T47" fmla="*/ 119 h 168"/>
                <a:gd name="T48" fmla="*/ 139 w 231"/>
                <a:gd name="T49" fmla="*/ 91 h 168"/>
                <a:gd name="T50" fmla="*/ 156 w 231"/>
                <a:gd name="T51" fmla="*/ 119 h 168"/>
                <a:gd name="T52" fmla="*/ 156 w 231"/>
                <a:gd name="T53" fmla="*/ 113 h 168"/>
                <a:gd name="T54" fmla="*/ 163 w 231"/>
                <a:gd name="T55" fmla="*/ 91 h 168"/>
                <a:gd name="T56" fmla="*/ 156 w 231"/>
                <a:gd name="T57" fmla="*/ 128 h 168"/>
                <a:gd name="T58" fmla="*/ 139 w 231"/>
                <a:gd name="T59" fmla="*/ 101 h 168"/>
                <a:gd name="T60" fmla="*/ 139 w 231"/>
                <a:gd name="T61" fmla="*/ 107 h 168"/>
                <a:gd name="T62" fmla="*/ 132 w 231"/>
                <a:gd name="T63" fmla="*/ 12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1" h="168">
                  <a:moveTo>
                    <a:pt x="116" y="14"/>
                  </a:moveTo>
                  <a:cubicBezTo>
                    <a:pt x="144" y="14"/>
                    <a:pt x="166" y="36"/>
                    <a:pt x="166" y="64"/>
                  </a:cubicBezTo>
                  <a:cubicBezTo>
                    <a:pt x="166" y="68"/>
                    <a:pt x="166" y="72"/>
                    <a:pt x="165" y="76"/>
                  </a:cubicBezTo>
                  <a:cubicBezTo>
                    <a:pt x="169" y="74"/>
                    <a:pt x="173" y="74"/>
                    <a:pt x="177" y="74"/>
                  </a:cubicBezTo>
                  <a:cubicBezTo>
                    <a:pt x="200" y="74"/>
                    <a:pt x="218" y="92"/>
                    <a:pt x="218" y="114"/>
                  </a:cubicBezTo>
                  <a:cubicBezTo>
                    <a:pt x="218" y="136"/>
                    <a:pt x="200" y="154"/>
                    <a:pt x="177" y="154"/>
                  </a:cubicBezTo>
                  <a:cubicBezTo>
                    <a:pt x="64" y="154"/>
                    <a:pt x="64" y="154"/>
                    <a:pt x="64" y="154"/>
                  </a:cubicBezTo>
                  <a:cubicBezTo>
                    <a:pt x="64" y="154"/>
                    <a:pt x="64" y="154"/>
                    <a:pt x="64" y="154"/>
                  </a:cubicBezTo>
                  <a:cubicBezTo>
                    <a:pt x="36" y="154"/>
                    <a:pt x="14" y="132"/>
                    <a:pt x="14" y="105"/>
                  </a:cubicBezTo>
                  <a:cubicBezTo>
                    <a:pt x="14" y="77"/>
                    <a:pt x="36" y="55"/>
                    <a:pt x="64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70" y="32"/>
                    <a:pt x="91" y="14"/>
                    <a:pt x="116" y="14"/>
                  </a:cubicBezTo>
                  <a:moveTo>
                    <a:pt x="116" y="0"/>
                  </a:moveTo>
                  <a:cubicBezTo>
                    <a:pt x="88" y="0"/>
                    <a:pt x="64" y="17"/>
                    <a:pt x="55" y="42"/>
                  </a:cubicBezTo>
                  <a:cubicBezTo>
                    <a:pt x="24" y="46"/>
                    <a:pt x="0" y="73"/>
                    <a:pt x="0" y="105"/>
                  </a:cubicBezTo>
                  <a:cubicBezTo>
                    <a:pt x="0" y="139"/>
                    <a:pt x="29" y="168"/>
                    <a:pt x="64" y="168"/>
                  </a:cubicBezTo>
                  <a:cubicBezTo>
                    <a:pt x="177" y="168"/>
                    <a:pt x="177" y="168"/>
                    <a:pt x="177" y="168"/>
                  </a:cubicBezTo>
                  <a:cubicBezTo>
                    <a:pt x="207" y="168"/>
                    <a:pt x="231" y="144"/>
                    <a:pt x="231" y="114"/>
                  </a:cubicBezTo>
                  <a:cubicBezTo>
                    <a:pt x="231" y="85"/>
                    <a:pt x="209" y="62"/>
                    <a:pt x="180" y="60"/>
                  </a:cubicBezTo>
                  <a:cubicBezTo>
                    <a:pt x="178" y="27"/>
                    <a:pt x="150" y="0"/>
                    <a:pt x="116" y="0"/>
                  </a:cubicBezTo>
                  <a:close/>
                  <a:moveTo>
                    <a:pt x="69" y="91"/>
                  </a:moveTo>
                  <a:cubicBezTo>
                    <a:pt x="76" y="91"/>
                    <a:pt x="76" y="91"/>
                    <a:pt x="76" y="91"/>
                  </a:cubicBezTo>
                  <a:cubicBezTo>
                    <a:pt x="76" y="106"/>
                    <a:pt x="76" y="106"/>
                    <a:pt x="76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90" y="91"/>
                    <a:pt x="90" y="91"/>
                    <a:pt x="90" y="91"/>
                  </a:cubicBezTo>
                  <a:cubicBezTo>
                    <a:pt x="97" y="91"/>
                    <a:pt x="97" y="91"/>
                    <a:pt x="97" y="91"/>
                  </a:cubicBezTo>
                  <a:cubicBezTo>
                    <a:pt x="86" y="109"/>
                    <a:pt x="86" y="109"/>
                    <a:pt x="86" y="109"/>
                  </a:cubicBezTo>
                  <a:cubicBezTo>
                    <a:pt x="86" y="109"/>
                    <a:pt x="86" y="109"/>
                    <a:pt x="86" y="109"/>
                  </a:cubicBezTo>
                  <a:cubicBezTo>
                    <a:pt x="98" y="128"/>
                    <a:pt x="98" y="128"/>
                    <a:pt x="98" y="128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81" y="112"/>
                    <a:pt x="81" y="112"/>
                    <a:pt x="81" y="112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76" y="128"/>
                    <a:pt x="76" y="128"/>
                    <a:pt x="76" y="128"/>
                  </a:cubicBezTo>
                  <a:cubicBezTo>
                    <a:pt x="69" y="128"/>
                    <a:pt x="69" y="128"/>
                    <a:pt x="69" y="128"/>
                  </a:cubicBezTo>
                  <a:lnTo>
                    <a:pt x="69" y="91"/>
                  </a:lnTo>
                  <a:close/>
                  <a:moveTo>
                    <a:pt x="104" y="119"/>
                  </a:moveTo>
                  <a:cubicBezTo>
                    <a:pt x="106" y="121"/>
                    <a:pt x="110" y="123"/>
                    <a:pt x="113" y="123"/>
                  </a:cubicBezTo>
                  <a:cubicBezTo>
                    <a:pt x="116" y="123"/>
                    <a:pt x="119" y="121"/>
                    <a:pt x="119" y="119"/>
                  </a:cubicBezTo>
                  <a:cubicBezTo>
                    <a:pt x="119" y="112"/>
                    <a:pt x="101" y="113"/>
                    <a:pt x="101" y="101"/>
                  </a:cubicBezTo>
                  <a:cubicBezTo>
                    <a:pt x="101" y="95"/>
                    <a:pt x="107" y="91"/>
                    <a:pt x="114" y="91"/>
                  </a:cubicBezTo>
                  <a:cubicBezTo>
                    <a:pt x="118" y="91"/>
                    <a:pt x="122" y="92"/>
                    <a:pt x="125" y="95"/>
                  </a:cubicBezTo>
                  <a:cubicBezTo>
                    <a:pt x="122" y="100"/>
                    <a:pt x="122" y="100"/>
                    <a:pt x="122" y="100"/>
                  </a:cubicBezTo>
                  <a:cubicBezTo>
                    <a:pt x="120" y="98"/>
                    <a:pt x="117" y="97"/>
                    <a:pt x="114" y="97"/>
                  </a:cubicBezTo>
                  <a:cubicBezTo>
                    <a:pt x="110" y="97"/>
                    <a:pt x="108" y="98"/>
                    <a:pt x="108" y="101"/>
                  </a:cubicBezTo>
                  <a:cubicBezTo>
                    <a:pt x="108" y="108"/>
                    <a:pt x="125" y="106"/>
                    <a:pt x="125" y="118"/>
                  </a:cubicBezTo>
                  <a:cubicBezTo>
                    <a:pt x="125" y="124"/>
                    <a:pt x="121" y="129"/>
                    <a:pt x="113" y="129"/>
                  </a:cubicBezTo>
                  <a:cubicBezTo>
                    <a:pt x="108" y="129"/>
                    <a:pt x="103" y="127"/>
                    <a:pt x="100" y="124"/>
                  </a:cubicBezTo>
                  <a:lnTo>
                    <a:pt x="104" y="119"/>
                  </a:lnTo>
                  <a:close/>
                  <a:moveTo>
                    <a:pt x="132" y="91"/>
                  </a:moveTo>
                  <a:cubicBezTo>
                    <a:pt x="139" y="91"/>
                    <a:pt x="139" y="91"/>
                    <a:pt x="139" y="91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5"/>
                    <a:pt x="156" y="119"/>
                    <a:pt x="156" y="119"/>
                  </a:cubicBezTo>
                  <a:cubicBezTo>
                    <a:pt x="156" y="119"/>
                    <a:pt x="156" y="119"/>
                    <a:pt x="156" y="119"/>
                  </a:cubicBezTo>
                  <a:cubicBezTo>
                    <a:pt x="156" y="119"/>
                    <a:pt x="156" y="115"/>
                    <a:pt x="156" y="113"/>
                  </a:cubicBezTo>
                  <a:cubicBezTo>
                    <a:pt x="156" y="91"/>
                    <a:pt x="156" y="91"/>
                    <a:pt x="156" y="91"/>
                  </a:cubicBezTo>
                  <a:cubicBezTo>
                    <a:pt x="163" y="91"/>
                    <a:pt x="163" y="91"/>
                    <a:pt x="163" y="91"/>
                  </a:cubicBezTo>
                  <a:cubicBezTo>
                    <a:pt x="163" y="128"/>
                    <a:pt x="163" y="128"/>
                    <a:pt x="163" y="128"/>
                  </a:cubicBezTo>
                  <a:cubicBezTo>
                    <a:pt x="156" y="128"/>
                    <a:pt x="156" y="128"/>
                    <a:pt x="156" y="128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140" y="105"/>
                    <a:pt x="139" y="101"/>
                    <a:pt x="139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9" y="105"/>
                    <a:pt x="139" y="107"/>
                  </a:cubicBezTo>
                  <a:cubicBezTo>
                    <a:pt x="139" y="128"/>
                    <a:pt x="139" y="128"/>
                    <a:pt x="139" y="128"/>
                  </a:cubicBezTo>
                  <a:cubicBezTo>
                    <a:pt x="132" y="128"/>
                    <a:pt x="132" y="128"/>
                    <a:pt x="132" y="128"/>
                  </a:cubicBezTo>
                  <a:lnTo>
                    <a:pt x="132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kern="0" dirty="0">
                <a:solidFill>
                  <a:srgbClr val="575757"/>
                </a:solidFill>
                <a:latin typeface="Arial"/>
                <a:cs typeface="Helvetica"/>
              </a:endParaRPr>
            </a:p>
          </p:txBody>
        </p:sp>
        <p:sp>
          <p:nvSpPr>
            <p:cNvPr id="55" name="Прямоугольник 71">
              <a:extLst>
                <a:ext uri="{FF2B5EF4-FFF2-40B4-BE49-F238E27FC236}">
                  <a16:creationId xmlns:a16="http://schemas.microsoft.com/office/drawing/2014/main" id="{0CDD9A31-D998-28AB-BA3D-23EEB80EC562}"/>
                </a:ext>
              </a:extLst>
            </p:cNvPr>
            <p:cNvSpPr/>
            <p:nvPr/>
          </p:nvSpPr>
          <p:spPr>
            <a:xfrm>
              <a:off x="5782284" y="1342329"/>
              <a:ext cx="510027" cy="27699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defTabSz="914378">
                <a:spcAft>
                  <a:spcPts val="300"/>
                </a:spcAft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KSN</a:t>
              </a:r>
            </a:p>
          </p:txBody>
        </p:sp>
      </p:grpSp>
      <p:sp>
        <p:nvSpPr>
          <p:cNvPr id="56" name="Rectangle: Rounded Corners 71">
            <a:extLst>
              <a:ext uri="{FF2B5EF4-FFF2-40B4-BE49-F238E27FC236}">
                <a16:creationId xmlns:a16="http://schemas.microsoft.com/office/drawing/2014/main" id="{51045D81-4B75-F35A-E1B4-C7C8D2B0E28A}"/>
              </a:ext>
            </a:extLst>
          </p:cNvPr>
          <p:cNvSpPr/>
          <p:nvPr/>
        </p:nvSpPr>
        <p:spPr>
          <a:xfrm>
            <a:off x="3651990" y="2680515"/>
            <a:ext cx="1992464" cy="1769566"/>
          </a:xfrm>
          <a:prstGeom prst="roundRect">
            <a:avLst>
              <a:gd name="adj" fmla="val 12903"/>
            </a:avLst>
          </a:prstGeom>
          <a:noFill/>
          <a:ln w="63500">
            <a:gradFill flip="none" rotWithShape="1">
              <a:gsLst>
                <a:gs pos="75000">
                  <a:schemeClr val="accent1"/>
                </a:gs>
                <a:gs pos="0">
                  <a:srgbClr val="BE63F0"/>
                </a:gs>
              </a:gsLst>
              <a:lin ang="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algn="ctr"/>
            <a:endParaRPr lang="ru-RU" sz="1000" dirty="0">
              <a:solidFill>
                <a:srgbClr val="FFFFFF"/>
              </a:solidFill>
              <a:cs typeface="Arial"/>
            </a:endParaRPr>
          </a:p>
        </p:txBody>
      </p:sp>
      <p:pic>
        <p:nvPicPr>
          <p:cNvPr id="59" name="Graphic 68">
            <a:extLst>
              <a:ext uri="{FF2B5EF4-FFF2-40B4-BE49-F238E27FC236}">
                <a16:creationId xmlns:a16="http://schemas.microsoft.com/office/drawing/2014/main" id="{B8C0E28B-7B01-E238-5306-9DF3088030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345806" y="3087822"/>
            <a:ext cx="604832" cy="432022"/>
          </a:xfrm>
          <a:prstGeom prst="rect">
            <a:avLst/>
          </a:prstGeom>
        </p:spPr>
      </p:pic>
      <p:sp>
        <p:nvSpPr>
          <p:cNvPr id="60" name="Прямоугольник 71">
            <a:extLst>
              <a:ext uri="{FF2B5EF4-FFF2-40B4-BE49-F238E27FC236}">
                <a16:creationId xmlns:a16="http://schemas.microsoft.com/office/drawing/2014/main" id="{2A10C68A-118F-3E44-4CA2-7D57C3378DFC}"/>
              </a:ext>
            </a:extLst>
          </p:cNvPr>
          <p:cNvSpPr/>
          <p:nvPr/>
        </p:nvSpPr>
        <p:spPr>
          <a:xfrm>
            <a:off x="3948820" y="3687684"/>
            <a:ext cx="13988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spcAft>
                <a:spcPts val="120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Sensor</a:t>
            </a:r>
            <a:endParaRPr lang="ru-RU" sz="1200" dirty="0">
              <a:solidFill>
                <a:schemeClr val="bg1"/>
              </a:solidFill>
            </a:endParaRPr>
          </a:p>
        </p:txBody>
      </p:sp>
      <p:grpSp>
        <p:nvGrpSpPr>
          <p:cNvPr id="178" name="Группа 177">
            <a:extLst>
              <a:ext uri="{FF2B5EF4-FFF2-40B4-BE49-F238E27FC236}">
                <a16:creationId xmlns:a16="http://schemas.microsoft.com/office/drawing/2014/main" id="{8D7589EE-88B4-744B-9106-5F758290D08B}"/>
              </a:ext>
            </a:extLst>
          </p:cNvPr>
          <p:cNvGrpSpPr/>
          <p:nvPr/>
        </p:nvGrpSpPr>
        <p:grpSpPr>
          <a:xfrm>
            <a:off x="9574451" y="1514643"/>
            <a:ext cx="1582990" cy="601965"/>
            <a:chOff x="9935897" y="1191072"/>
            <a:chExt cx="1582990" cy="601965"/>
          </a:xfrm>
        </p:grpSpPr>
        <p:sp>
          <p:nvSpPr>
            <p:cNvPr id="34" name="Rectangle: Rounded Corners 189">
              <a:extLst>
                <a:ext uri="{FF2B5EF4-FFF2-40B4-BE49-F238E27FC236}">
                  <a16:creationId xmlns:a16="http://schemas.microsoft.com/office/drawing/2014/main" id="{E4A5892D-DD9D-C464-BCD7-97FB82077682}"/>
                </a:ext>
              </a:extLst>
            </p:cNvPr>
            <p:cNvSpPr/>
            <p:nvPr/>
          </p:nvSpPr>
          <p:spPr>
            <a:xfrm>
              <a:off x="9935897" y="1191072"/>
              <a:ext cx="1582990" cy="601965"/>
            </a:xfrm>
            <a:prstGeom prst="roundRect">
              <a:avLst>
                <a:gd name="adj" fmla="val 19202"/>
              </a:avLst>
            </a:prstGeom>
            <a:noFill/>
            <a:ln>
              <a:solidFill>
                <a:srgbClr val="375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" name="Прямоугольник 71">
              <a:extLst>
                <a:ext uri="{FF2B5EF4-FFF2-40B4-BE49-F238E27FC236}">
                  <a16:creationId xmlns:a16="http://schemas.microsoft.com/office/drawing/2014/main" id="{B45DF224-0F6E-DAE7-3AA9-32DB22367426}"/>
                </a:ext>
              </a:extLst>
            </p:cNvPr>
            <p:cNvSpPr/>
            <p:nvPr/>
          </p:nvSpPr>
          <p:spPr>
            <a:xfrm>
              <a:off x="10515700" y="1249995"/>
              <a:ext cx="831342" cy="46166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defTabSz="914378">
                <a:spcAft>
                  <a:spcPts val="300"/>
                </a:spcAft>
                <a:defRPr/>
              </a:pPr>
              <a:r>
                <a:rPr lang="ru-RU" sz="1200" dirty="0">
                  <a:solidFill>
                    <a:schemeClr val="bg1"/>
                  </a:solidFill>
                </a:rPr>
                <a:t>Внешние системы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61" name="Graphic 46">
              <a:extLst>
                <a:ext uri="{FF2B5EF4-FFF2-40B4-BE49-F238E27FC236}">
                  <a16:creationId xmlns:a16="http://schemas.microsoft.com/office/drawing/2014/main" id="{1B68D170-FB84-971E-638A-EA6F608FA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163732" y="1351815"/>
              <a:ext cx="244580" cy="244580"/>
            </a:xfrm>
            <a:prstGeom prst="rect">
              <a:avLst/>
            </a:prstGeom>
          </p:spPr>
        </p:pic>
      </p:grpSp>
      <p:sp>
        <p:nvSpPr>
          <p:cNvPr id="62" name="Прямоугольник 71">
            <a:extLst>
              <a:ext uri="{FF2B5EF4-FFF2-40B4-BE49-F238E27FC236}">
                <a16:creationId xmlns:a16="http://schemas.microsoft.com/office/drawing/2014/main" id="{2D6117EC-D5D4-E406-AB15-21BCFCD22D2F}"/>
              </a:ext>
            </a:extLst>
          </p:cNvPr>
          <p:cNvSpPr/>
          <p:nvPr/>
        </p:nvSpPr>
        <p:spPr>
          <a:xfrm>
            <a:off x="7160681" y="5274230"/>
            <a:ext cx="1444408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914378">
              <a:spcAft>
                <a:spcPts val="300"/>
              </a:spcAft>
              <a:defRPr/>
            </a:pPr>
            <a:r>
              <a:rPr lang="en-US" sz="1200" dirty="0">
                <a:solidFill>
                  <a:schemeClr val="bg1"/>
                </a:solidFill>
              </a:rPr>
              <a:t>Kaspersky </a:t>
            </a:r>
            <a:r>
              <a:rPr lang="ru-RU" sz="1200" dirty="0" err="1">
                <a:solidFill>
                  <a:schemeClr val="bg1"/>
                </a:solidFill>
              </a:rPr>
              <a:t>Endpoint</a:t>
            </a:r>
            <a:r>
              <a:rPr lang="ru-RU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Security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65" name="Graphic 97">
            <a:extLst>
              <a:ext uri="{FF2B5EF4-FFF2-40B4-BE49-F238E27FC236}">
                <a16:creationId xmlns:a16="http://schemas.microsoft.com/office/drawing/2014/main" id="{3AB545FD-3B76-6D18-229B-A4A9F6B366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91474" y="5424095"/>
            <a:ext cx="305189" cy="161937"/>
          </a:xfrm>
          <a:prstGeom prst="rect">
            <a:avLst/>
          </a:prstGeom>
        </p:spPr>
      </p:pic>
      <p:sp>
        <p:nvSpPr>
          <p:cNvPr id="66" name="Rectangle: Rounded Corners 98">
            <a:extLst>
              <a:ext uri="{FF2B5EF4-FFF2-40B4-BE49-F238E27FC236}">
                <a16:creationId xmlns:a16="http://schemas.microsoft.com/office/drawing/2014/main" id="{17E44D71-5EE0-FE82-B328-C45EA8BB1695}"/>
              </a:ext>
            </a:extLst>
          </p:cNvPr>
          <p:cNvSpPr/>
          <p:nvPr/>
        </p:nvSpPr>
        <p:spPr>
          <a:xfrm>
            <a:off x="6612626" y="5170503"/>
            <a:ext cx="1992463" cy="667706"/>
          </a:xfrm>
          <a:prstGeom prst="roundRect">
            <a:avLst>
              <a:gd name="adj" fmla="val 20516"/>
            </a:avLst>
          </a:prstGeom>
          <a:noFill/>
          <a:ln>
            <a:solidFill>
              <a:srgbClr val="375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Прямоугольник 71">
            <a:extLst>
              <a:ext uri="{FF2B5EF4-FFF2-40B4-BE49-F238E27FC236}">
                <a16:creationId xmlns:a16="http://schemas.microsoft.com/office/drawing/2014/main" id="{C37E7479-4D8E-3286-732E-948AAE6345F0}"/>
              </a:ext>
            </a:extLst>
          </p:cNvPr>
          <p:cNvSpPr/>
          <p:nvPr/>
        </p:nvSpPr>
        <p:spPr>
          <a:xfrm>
            <a:off x="5839786" y="5016381"/>
            <a:ext cx="708760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914378">
              <a:spcAft>
                <a:spcPts val="300"/>
              </a:spcAft>
              <a:defRPr/>
            </a:pPr>
            <a:r>
              <a:rPr lang="ru-RU" sz="4000" dirty="0">
                <a:solidFill>
                  <a:srgbClr val="556E6E"/>
                </a:solidFill>
              </a:rPr>
              <a:t>...</a:t>
            </a:r>
            <a:endParaRPr lang="en-US" sz="4000" dirty="0">
              <a:solidFill>
                <a:srgbClr val="556E6E"/>
              </a:solidFill>
            </a:endParaRPr>
          </a:p>
        </p:txBody>
      </p:sp>
      <p:sp>
        <p:nvSpPr>
          <p:cNvPr id="76" name="Rectangle: Rounded Corners 72">
            <a:extLst>
              <a:ext uri="{FF2B5EF4-FFF2-40B4-BE49-F238E27FC236}">
                <a16:creationId xmlns:a16="http://schemas.microsoft.com/office/drawing/2014/main" id="{B0DC25DF-7E9F-FB6C-68B1-85819172AC60}"/>
              </a:ext>
            </a:extLst>
          </p:cNvPr>
          <p:cNvSpPr/>
          <p:nvPr/>
        </p:nvSpPr>
        <p:spPr>
          <a:xfrm>
            <a:off x="6466184" y="2680515"/>
            <a:ext cx="1992464" cy="1769566"/>
          </a:xfrm>
          <a:prstGeom prst="roundRect">
            <a:avLst>
              <a:gd name="adj" fmla="val 13286"/>
            </a:avLst>
          </a:prstGeom>
          <a:noFill/>
          <a:ln w="63500">
            <a:gradFill flip="none" rotWithShape="1">
              <a:gsLst>
                <a:gs pos="75000">
                  <a:schemeClr val="accent1"/>
                </a:gs>
                <a:gs pos="0">
                  <a:srgbClr val="BE63F0"/>
                </a:gs>
              </a:gsLst>
              <a:lin ang="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algn="ctr"/>
            <a:endParaRPr lang="ru-RU" sz="1000" dirty="0">
              <a:solidFill>
                <a:srgbClr val="FFFFFF"/>
              </a:solidFill>
              <a:cs typeface="Arial"/>
            </a:endParaRPr>
          </a:p>
        </p:txBody>
      </p:sp>
      <p:pic>
        <p:nvPicPr>
          <p:cNvPr id="79" name="Graphic 65">
            <a:extLst>
              <a:ext uri="{FF2B5EF4-FFF2-40B4-BE49-F238E27FC236}">
                <a16:creationId xmlns:a16="http://schemas.microsoft.com/office/drawing/2014/main" id="{EC4BE8D4-371A-FB07-629B-4A35ADE3C9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150548" y="3014913"/>
            <a:ext cx="623736" cy="504931"/>
          </a:xfrm>
          <a:prstGeom prst="rect">
            <a:avLst/>
          </a:prstGeom>
        </p:spPr>
      </p:pic>
      <p:sp>
        <p:nvSpPr>
          <p:cNvPr id="80" name="Прямоугольник 71">
            <a:extLst>
              <a:ext uri="{FF2B5EF4-FFF2-40B4-BE49-F238E27FC236}">
                <a16:creationId xmlns:a16="http://schemas.microsoft.com/office/drawing/2014/main" id="{F68B0D8A-A512-9206-BA06-CFC75305AC18}"/>
              </a:ext>
            </a:extLst>
          </p:cNvPr>
          <p:cNvSpPr/>
          <p:nvPr/>
        </p:nvSpPr>
        <p:spPr>
          <a:xfrm>
            <a:off x="6466184" y="3687684"/>
            <a:ext cx="19924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spcAft>
                <a:spcPts val="120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Central Node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81" name="Rectangle: Rounded Corners 112">
            <a:extLst>
              <a:ext uri="{FF2B5EF4-FFF2-40B4-BE49-F238E27FC236}">
                <a16:creationId xmlns:a16="http://schemas.microsoft.com/office/drawing/2014/main" id="{A5BA1186-E3F1-659C-9A8A-C718D8221EA7}"/>
              </a:ext>
            </a:extLst>
          </p:cNvPr>
          <p:cNvSpPr/>
          <p:nvPr/>
        </p:nvSpPr>
        <p:spPr>
          <a:xfrm>
            <a:off x="9442251" y="5170503"/>
            <a:ext cx="1856605" cy="667706"/>
          </a:xfrm>
          <a:prstGeom prst="roundRect">
            <a:avLst>
              <a:gd name="adj" fmla="val 21532"/>
            </a:avLst>
          </a:prstGeom>
          <a:noFill/>
          <a:ln>
            <a:solidFill>
              <a:srgbClr val="375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Прямоугольник 71">
            <a:extLst>
              <a:ext uri="{FF2B5EF4-FFF2-40B4-BE49-F238E27FC236}">
                <a16:creationId xmlns:a16="http://schemas.microsoft.com/office/drawing/2014/main" id="{0D400B95-9A41-608D-DABF-2CED9F17921F}"/>
              </a:ext>
            </a:extLst>
          </p:cNvPr>
          <p:cNvSpPr/>
          <p:nvPr/>
        </p:nvSpPr>
        <p:spPr>
          <a:xfrm>
            <a:off x="9990306" y="5274231"/>
            <a:ext cx="1292119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Веб-интерфейс аналитика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5" name="Graphic 146">
            <a:extLst>
              <a:ext uri="{FF2B5EF4-FFF2-40B4-BE49-F238E27FC236}">
                <a16:creationId xmlns:a16="http://schemas.microsoft.com/office/drawing/2014/main" id="{BA0B531F-04F8-B31D-C2BA-6BE54FAFC5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642410" y="5402983"/>
            <a:ext cx="262568" cy="222172"/>
          </a:xfrm>
          <a:prstGeom prst="rect">
            <a:avLst/>
          </a:prstGeom>
        </p:spPr>
      </p:pic>
      <p:grpSp>
        <p:nvGrpSpPr>
          <p:cNvPr id="180" name="Группа 179">
            <a:extLst>
              <a:ext uri="{FF2B5EF4-FFF2-40B4-BE49-F238E27FC236}">
                <a16:creationId xmlns:a16="http://schemas.microsoft.com/office/drawing/2014/main" id="{8E1F2CD5-E8DF-83BF-2C3D-3F0B9B01D12D}"/>
              </a:ext>
            </a:extLst>
          </p:cNvPr>
          <p:cNvGrpSpPr/>
          <p:nvPr/>
        </p:nvGrpSpPr>
        <p:grpSpPr>
          <a:xfrm>
            <a:off x="6576663" y="1514643"/>
            <a:ext cx="1585851" cy="601965"/>
            <a:chOff x="6667448" y="1191072"/>
            <a:chExt cx="1585851" cy="601965"/>
          </a:xfrm>
        </p:grpSpPr>
        <p:sp>
          <p:nvSpPr>
            <p:cNvPr id="31" name="Rectangle: Rounded Corners 184">
              <a:extLst>
                <a:ext uri="{FF2B5EF4-FFF2-40B4-BE49-F238E27FC236}">
                  <a16:creationId xmlns:a16="http://schemas.microsoft.com/office/drawing/2014/main" id="{87CF42F7-3933-924C-7A8F-E9DEC9877A16}"/>
                </a:ext>
              </a:extLst>
            </p:cNvPr>
            <p:cNvSpPr/>
            <p:nvPr/>
          </p:nvSpPr>
          <p:spPr>
            <a:xfrm>
              <a:off x="6667448" y="1191072"/>
              <a:ext cx="1585851" cy="601965"/>
            </a:xfrm>
            <a:prstGeom prst="roundRect">
              <a:avLst>
                <a:gd name="adj" fmla="val 20229"/>
              </a:avLst>
            </a:prstGeom>
            <a:noFill/>
            <a:ln>
              <a:solidFill>
                <a:srgbClr val="375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6" name="Прямоугольник 71">
              <a:extLst>
                <a:ext uri="{FF2B5EF4-FFF2-40B4-BE49-F238E27FC236}">
                  <a16:creationId xmlns:a16="http://schemas.microsoft.com/office/drawing/2014/main" id="{9B07D231-6622-06B7-EE64-76995D939379}"/>
                </a:ext>
              </a:extLst>
            </p:cNvPr>
            <p:cNvSpPr/>
            <p:nvPr/>
          </p:nvSpPr>
          <p:spPr>
            <a:xfrm>
              <a:off x="7247252" y="1342329"/>
              <a:ext cx="899323" cy="27699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defTabSz="914378">
                <a:spcAft>
                  <a:spcPts val="300"/>
                </a:spcAft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SIEM</a:t>
              </a:r>
            </a:p>
          </p:txBody>
        </p:sp>
        <p:pic>
          <p:nvPicPr>
            <p:cNvPr id="86" name="Graphic 44">
              <a:extLst>
                <a:ext uri="{FF2B5EF4-FFF2-40B4-BE49-F238E27FC236}">
                  <a16:creationId xmlns:a16="http://schemas.microsoft.com/office/drawing/2014/main" id="{A41308D4-864E-3FE7-86D0-E4C22935C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900779" y="1380169"/>
              <a:ext cx="259300" cy="201320"/>
            </a:xfrm>
            <a:prstGeom prst="rect">
              <a:avLst/>
            </a:prstGeom>
          </p:spPr>
        </p:pic>
      </p:grpSp>
      <p:sp>
        <p:nvSpPr>
          <p:cNvPr id="12" name="Прямоугольник 114">
            <a:extLst>
              <a:ext uri="{FF2B5EF4-FFF2-40B4-BE49-F238E27FC236}">
                <a16:creationId xmlns:a16="http://schemas.microsoft.com/office/drawing/2014/main" id="{A85CE304-7580-4170-DB2C-2C8A03B182B3}"/>
              </a:ext>
            </a:extLst>
          </p:cNvPr>
          <p:cNvSpPr/>
          <p:nvPr/>
        </p:nvSpPr>
        <p:spPr>
          <a:xfrm rot="10800000" flipV="1">
            <a:off x="760330" y="2362504"/>
            <a:ext cx="1045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15">
              <a:spcBef>
                <a:spcPts val="100"/>
              </a:spcBef>
              <a:spcAft>
                <a:spcPts val="100"/>
              </a:spcAft>
            </a:pPr>
            <a:r>
              <a:rPr lang="ru-RU" sz="1200" dirty="0">
                <a:solidFill>
                  <a:srgbClr val="FFFFFF"/>
                </a:solidFill>
              </a:rPr>
              <a:t>Сетевой трафик</a:t>
            </a:r>
            <a:endParaRPr lang="en-US" sz="1200" dirty="0">
              <a:solidFill>
                <a:srgbClr val="FFFFFF"/>
              </a:solidFill>
            </a:endParaRPr>
          </a:p>
        </p:txBody>
      </p:sp>
      <p:grpSp>
        <p:nvGrpSpPr>
          <p:cNvPr id="146" name="Graphic 103">
            <a:extLst>
              <a:ext uri="{FF2B5EF4-FFF2-40B4-BE49-F238E27FC236}">
                <a16:creationId xmlns:a16="http://schemas.microsoft.com/office/drawing/2014/main" id="{49AC28BF-8FCF-EB19-6319-73E8C4C947D1}"/>
              </a:ext>
            </a:extLst>
          </p:cNvPr>
          <p:cNvGrpSpPr/>
          <p:nvPr/>
        </p:nvGrpSpPr>
        <p:grpSpPr>
          <a:xfrm>
            <a:off x="1062862" y="3387682"/>
            <a:ext cx="440678" cy="264403"/>
            <a:chOff x="1436233" y="3659140"/>
            <a:chExt cx="440678" cy="264403"/>
          </a:xfrm>
          <a:noFill/>
        </p:grpSpPr>
        <p:sp>
          <p:nvSpPr>
            <p:cNvPr id="147" name="Полилиния: фигура 146">
              <a:extLst>
                <a:ext uri="{FF2B5EF4-FFF2-40B4-BE49-F238E27FC236}">
                  <a16:creationId xmlns:a16="http://schemas.microsoft.com/office/drawing/2014/main" id="{68579DC4-2C5F-C99C-89BC-7139D3FC1F6D}"/>
                </a:ext>
              </a:extLst>
            </p:cNvPr>
            <p:cNvSpPr/>
            <p:nvPr/>
          </p:nvSpPr>
          <p:spPr>
            <a:xfrm>
              <a:off x="1436233" y="3659140"/>
              <a:ext cx="440678" cy="264403"/>
            </a:xfrm>
            <a:custGeom>
              <a:avLst/>
              <a:gdLst>
                <a:gd name="connsiteX0" fmla="*/ 0 w 440678"/>
                <a:gd name="connsiteY0" fmla="*/ 0 h 264403"/>
                <a:gd name="connsiteX1" fmla="*/ 440678 w 440678"/>
                <a:gd name="connsiteY1" fmla="*/ 0 h 264403"/>
                <a:gd name="connsiteX2" fmla="*/ 440678 w 440678"/>
                <a:gd name="connsiteY2" fmla="*/ 264403 h 264403"/>
                <a:gd name="connsiteX3" fmla="*/ 0 w 440678"/>
                <a:gd name="connsiteY3" fmla="*/ 264403 h 264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78" h="264403">
                  <a:moveTo>
                    <a:pt x="0" y="0"/>
                  </a:moveTo>
                  <a:lnTo>
                    <a:pt x="440678" y="0"/>
                  </a:lnTo>
                  <a:lnTo>
                    <a:pt x="440678" y="264403"/>
                  </a:lnTo>
                  <a:lnTo>
                    <a:pt x="0" y="264403"/>
                  </a:lnTo>
                  <a:close/>
                </a:path>
              </a:pathLst>
            </a:custGeom>
            <a:noFill/>
            <a:ln w="25400">
              <a:gradFill flip="none" rotWithShape="1">
                <a:gsLst>
                  <a:gs pos="75000">
                    <a:schemeClr val="accent1"/>
                  </a:gs>
                  <a:gs pos="0">
                    <a:srgbClr val="BE63F0"/>
                  </a:gs>
                </a:gsLst>
                <a:lin ang="0" scaled="1"/>
                <a:tileRect/>
              </a:gradFill>
              <a:miter lim="800000"/>
            </a:ln>
            <a:effectLst/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8" name="Полилиния: фигура 147">
              <a:extLst>
                <a:ext uri="{FF2B5EF4-FFF2-40B4-BE49-F238E27FC236}">
                  <a16:creationId xmlns:a16="http://schemas.microsoft.com/office/drawing/2014/main" id="{943DAEA3-E5D7-32E3-0C7F-CC7852FDD755}"/>
                </a:ext>
              </a:extLst>
            </p:cNvPr>
            <p:cNvSpPr/>
            <p:nvPr/>
          </p:nvSpPr>
          <p:spPr>
            <a:xfrm>
              <a:off x="1436233" y="3659140"/>
              <a:ext cx="440612" cy="146846"/>
            </a:xfrm>
            <a:custGeom>
              <a:avLst/>
              <a:gdLst>
                <a:gd name="connsiteX0" fmla="*/ 0 w 440612"/>
                <a:gd name="connsiteY0" fmla="*/ 0 h 146846"/>
                <a:gd name="connsiteX1" fmla="*/ 220339 w 440612"/>
                <a:gd name="connsiteY1" fmla="*/ 146847 h 146846"/>
                <a:gd name="connsiteX2" fmla="*/ 440613 w 440612"/>
                <a:gd name="connsiteY2" fmla="*/ 0 h 1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0612" h="146846">
                  <a:moveTo>
                    <a:pt x="0" y="0"/>
                  </a:moveTo>
                  <a:lnTo>
                    <a:pt x="220339" y="146847"/>
                  </a:lnTo>
                  <a:lnTo>
                    <a:pt x="440613" y="0"/>
                  </a:lnTo>
                </a:path>
              </a:pathLst>
            </a:custGeom>
            <a:noFill/>
            <a:ln w="25400">
              <a:gradFill flip="none" rotWithShape="1">
                <a:gsLst>
                  <a:gs pos="75000">
                    <a:schemeClr val="accent1"/>
                  </a:gs>
                  <a:gs pos="0">
                    <a:srgbClr val="BE63F0"/>
                  </a:gs>
                </a:gsLst>
                <a:lin ang="0" scaled="1"/>
                <a:tileRect/>
              </a:gradFill>
              <a:miter lim="800000"/>
            </a:ln>
            <a:effectLst/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6" name="Прямоугольник 114">
            <a:extLst>
              <a:ext uri="{FF2B5EF4-FFF2-40B4-BE49-F238E27FC236}">
                <a16:creationId xmlns:a16="http://schemas.microsoft.com/office/drawing/2014/main" id="{98796F89-8278-A667-5D3A-D6355B180E35}"/>
              </a:ext>
            </a:extLst>
          </p:cNvPr>
          <p:cNvSpPr/>
          <p:nvPr/>
        </p:nvSpPr>
        <p:spPr>
          <a:xfrm rot="10800000" flipV="1">
            <a:off x="760330" y="3713903"/>
            <a:ext cx="1045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15">
              <a:spcBef>
                <a:spcPts val="100"/>
              </a:spcBef>
              <a:spcAft>
                <a:spcPts val="100"/>
              </a:spcAft>
            </a:pPr>
            <a:r>
              <a:rPr lang="ru-RU" sz="1200" dirty="0">
                <a:solidFill>
                  <a:srgbClr val="FFFFFF"/>
                </a:solidFill>
              </a:rPr>
              <a:t>Почтовый трафик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0" name="Прямоугольник 114">
            <a:extLst>
              <a:ext uri="{FF2B5EF4-FFF2-40B4-BE49-F238E27FC236}">
                <a16:creationId xmlns:a16="http://schemas.microsoft.com/office/drawing/2014/main" id="{63FAA489-8594-F8BF-48B9-8FF9DD696B63}"/>
              </a:ext>
            </a:extLst>
          </p:cNvPr>
          <p:cNvSpPr/>
          <p:nvPr/>
        </p:nvSpPr>
        <p:spPr>
          <a:xfrm rot="10800000" flipV="1">
            <a:off x="760330" y="5220753"/>
            <a:ext cx="10457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15">
              <a:spcBef>
                <a:spcPts val="100"/>
              </a:spcBef>
              <a:spcAft>
                <a:spcPts val="100"/>
              </a:spcAft>
            </a:pPr>
            <a:r>
              <a:rPr lang="ru-RU" sz="1200" dirty="0">
                <a:solidFill>
                  <a:srgbClr val="FFFFFF"/>
                </a:solidFill>
              </a:rPr>
              <a:t>Веб-трафик</a:t>
            </a:r>
            <a:endParaRPr lang="en-US" sz="1200" dirty="0">
              <a:solidFill>
                <a:srgbClr val="FFFFFF"/>
              </a:solidFill>
            </a:endParaRPr>
          </a:p>
        </p:txBody>
      </p: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8055D772-ED78-BB13-5592-ED6A4231B6C4}"/>
              </a:ext>
            </a:extLst>
          </p:cNvPr>
          <p:cNvGrpSpPr/>
          <p:nvPr/>
        </p:nvGrpSpPr>
        <p:grpSpPr>
          <a:xfrm>
            <a:off x="1045713" y="1816168"/>
            <a:ext cx="474977" cy="385919"/>
            <a:chOff x="2001182" y="2641910"/>
            <a:chExt cx="474977" cy="385919"/>
          </a:xfrm>
          <a:gradFill flip="none" rotWithShape="1">
            <a:gsLst>
              <a:gs pos="0">
                <a:srgbClr val="BE63F0"/>
              </a:gs>
              <a:gs pos="75000">
                <a:srgbClr val="23D1AE"/>
              </a:gs>
            </a:gsLst>
            <a:lin ang="0" scaled="1"/>
            <a:tileRect/>
          </a:gradFill>
        </p:grpSpPr>
        <p:sp>
          <p:nvSpPr>
            <p:cNvPr id="142" name="Полилиния: фигура 141">
              <a:extLst>
                <a:ext uri="{FF2B5EF4-FFF2-40B4-BE49-F238E27FC236}">
                  <a16:creationId xmlns:a16="http://schemas.microsoft.com/office/drawing/2014/main" id="{ACD70445-8983-4466-8E84-4B347AF9378D}"/>
                </a:ext>
              </a:extLst>
            </p:cNvPr>
            <p:cNvSpPr/>
            <p:nvPr/>
          </p:nvSpPr>
          <p:spPr>
            <a:xfrm>
              <a:off x="2001182" y="2641910"/>
              <a:ext cx="474977" cy="385919"/>
            </a:xfrm>
            <a:custGeom>
              <a:avLst/>
              <a:gdLst>
                <a:gd name="connsiteX0" fmla="*/ 474977 w 474977"/>
                <a:gd name="connsiteY0" fmla="*/ 326547 h 385919"/>
                <a:gd name="connsiteX1" fmla="*/ 474977 w 474977"/>
                <a:gd name="connsiteY1" fmla="*/ 0 h 385919"/>
                <a:gd name="connsiteX2" fmla="*/ 0 w 474977"/>
                <a:gd name="connsiteY2" fmla="*/ 0 h 385919"/>
                <a:gd name="connsiteX3" fmla="*/ 0 w 474977"/>
                <a:gd name="connsiteY3" fmla="*/ 326547 h 385919"/>
                <a:gd name="connsiteX4" fmla="*/ 222645 w 474977"/>
                <a:gd name="connsiteY4" fmla="*/ 326547 h 385919"/>
                <a:gd name="connsiteX5" fmla="*/ 222645 w 474977"/>
                <a:gd name="connsiteY5" fmla="*/ 356233 h 385919"/>
                <a:gd name="connsiteX6" fmla="*/ 148430 w 474977"/>
                <a:gd name="connsiteY6" fmla="*/ 356233 h 385919"/>
                <a:gd name="connsiteX7" fmla="*/ 148430 w 474977"/>
                <a:gd name="connsiteY7" fmla="*/ 385919 h 385919"/>
                <a:gd name="connsiteX8" fmla="*/ 326547 w 474977"/>
                <a:gd name="connsiteY8" fmla="*/ 385919 h 385919"/>
                <a:gd name="connsiteX9" fmla="*/ 326547 w 474977"/>
                <a:gd name="connsiteY9" fmla="*/ 356233 h 385919"/>
                <a:gd name="connsiteX10" fmla="*/ 252332 w 474977"/>
                <a:gd name="connsiteY10" fmla="*/ 356233 h 385919"/>
                <a:gd name="connsiteX11" fmla="*/ 252332 w 474977"/>
                <a:gd name="connsiteY11" fmla="*/ 326547 h 385919"/>
                <a:gd name="connsiteX12" fmla="*/ 474977 w 474977"/>
                <a:gd name="connsiteY12" fmla="*/ 326547 h 385919"/>
                <a:gd name="connsiteX13" fmla="*/ 29686 w 474977"/>
                <a:gd name="connsiteY13" fmla="*/ 29686 h 385919"/>
                <a:gd name="connsiteX14" fmla="*/ 445291 w 474977"/>
                <a:gd name="connsiteY14" fmla="*/ 29686 h 385919"/>
                <a:gd name="connsiteX15" fmla="*/ 445291 w 474977"/>
                <a:gd name="connsiteY15" fmla="*/ 296861 h 385919"/>
                <a:gd name="connsiteX16" fmla="*/ 29686 w 474977"/>
                <a:gd name="connsiteY16" fmla="*/ 296861 h 385919"/>
                <a:gd name="connsiteX17" fmla="*/ 29686 w 474977"/>
                <a:gd name="connsiteY17" fmla="*/ 29686 h 38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74977" h="385919">
                  <a:moveTo>
                    <a:pt x="474977" y="326547"/>
                  </a:moveTo>
                  <a:lnTo>
                    <a:pt x="474977" y="0"/>
                  </a:lnTo>
                  <a:lnTo>
                    <a:pt x="0" y="0"/>
                  </a:lnTo>
                  <a:lnTo>
                    <a:pt x="0" y="326547"/>
                  </a:lnTo>
                  <a:lnTo>
                    <a:pt x="222645" y="326547"/>
                  </a:lnTo>
                  <a:lnTo>
                    <a:pt x="222645" y="356233"/>
                  </a:lnTo>
                  <a:lnTo>
                    <a:pt x="148430" y="356233"/>
                  </a:lnTo>
                  <a:lnTo>
                    <a:pt x="148430" y="385919"/>
                  </a:lnTo>
                  <a:lnTo>
                    <a:pt x="326547" y="385919"/>
                  </a:lnTo>
                  <a:lnTo>
                    <a:pt x="326547" y="356233"/>
                  </a:lnTo>
                  <a:lnTo>
                    <a:pt x="252332" y="356233"/>
                  </a:lnTo>
                  <a:lnTo>
                    <a:pt x="252332" y="326547"/>
                  </a:lnTo>
                  <a:lnTo>
                    <a:pt x="474977" y="326547"/>
                  </a:lnTo>
                  <a:close/>
                  <a:moveTo>
                    <a:pt x="29686" y="29686"/>
                  </a:moveTo>
                  <a:lnTo>
                    <a:pt x="445291" y="29686"/>
                  </a:lnTo>
                  <a:lnTo>
                    <a:pt x="445291" y="296861"/>
                  </a:lnTo>
                  <a:lnTo>
                    <a:pt x="29686" y="296861"/>
                  </a:lnTo>
                  <a:lnTo>
                    <a:pt x="29686" y="29686"/>
                  </a:lnTo>
                  <a:close/>
                </a:path>
              </a:pathLst>
            </a:custGeom>
            <a:grpFill/>
            <a:ln w="14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3" name="Полилиния: фигура 142">
              <a:extLst>
                <a:ext uri="{FF2B5EF4-FFF2-40B4-BE49-F238E27FC236}">
                  <a16:creationId xmlns:a16="http://schemas.microsoft.com/office/drawing/2014/main" id="{C23DA76D-7892-D8DF-41BE-7FDBAE31BF37}"/>
                </a:ext>
              </a:extLst>
            </p:cNvPr>
            <p:cNvSpPr/>
            <p:nvPr/>
          </p:nvSpPr>
          <p:spPr>
            <a:xfrm>
              <a:off x="2172173" y="2742694"/>
              <a:ext cx="26865" cy="122455"/>
            </a:xfrm>
            <a:custGeom>
              <a:avLst/>
              <a:gdLst>
                <a:gd name="connsiteX0" fmla="*/ 0 w 26865"/>
                <a:gd name="connsiteY0" fmla="*/ 0 h 122455"/>
                <a:gd name="connsiteX1" fmla="*/ 26866 w 26865"/>
                <a:gd name="connsiteY1" fmla="*/ 0 h 122455"/>
                <a:gd name="connsiteX2" fmla="*/ 26866 w 26865"/>
                <a:gd name="connsiteY2" fmla="*/ 122455 h 122455"/>
                <a:gd name="connsiteX3" fmla="*/ 0 w 26865"/>
                <a:gd name="connsiteY3" fmla="*/ 122455 h 12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65" h="122455">
                  <a:moveTo>
                    <a:pt x="0" y="0"/>
                  </a:moveTo>
                  <a:lnTo>
                    <a:pt x="26866" y="0"/>
                  </a:lnTo>
                  <a:lnTo>
                    <a:pt x="26866" y="122455"/>
                  </a:lnTo>
                  <a:lnTo>
                    <a:pt x="0" y="122455"/>
                  </a:lnTo>
                  <a:close/>
                </a:path>
              </a:pathLst>
            </a:custGeom>
            <a:grpFill/>
            <a:ln w="14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4" name="Полилиния: фигура 143">
              <a:extLst>
                <a:ext uri="{FF2B5EF4-FFF2-40B4-BE49-F238E27FC236}">
                  <a16:creationId xmlns:a16="http://schemas.microsoft.com/office/drawing/2014/main" id="{85D4CF7F-1A75-1B3C-29BD-0E309CEB46F5}"/>
                </a:ext>
              </a:extLst>
            </p:cNvPr>
            <p:cNvSpPr/>
            <p:nvPr/>
          </p:nvSpPr>
          <p:spPr>
            <a:xfrm>
              <a:off x="2216554" y="2742545"/>
              <a:ext cx="95737" cy="122455"/>
            </a:xfrm>
            <a:custGeom>
              <a:avLst/>
              <a:gdLst>
                <a:gd name="connsiteX0" fmla="*/ 53732 w 95737"/>
                <a:gd name="connsiteY0" fmla="*/ 148 h 122455"/>
                <a:gd name="connsiteX1" fmla="*/ 0 w 95737"/>
                <a:gd name="connsiteY1" fmla="*/ 148 h 122455"/>
                <a:gd name="connsiteX2" fmla="*/ 0 w 95737"/>
                <a:gd name="connsiteY2" fmla="*/ 122455 h 122455"/>
                <a:gd name="connsiteX3" fmla="*/ 26866 w 95737"/>
                <a:gd name="connsiteY3" fmla="*/ 122455 h 122455"/>
                <a:gd name="connsiteX4" fmla="*/ 26866 w 95737"/>
                <a:gd name="connsiteY4" fmla="*/ 80449 h 122455"/>
                <a:gd name="connsiteX5" fmla="*/ 53583 w 95737"/>
                <a:gd name="connsiteY5" fmla="*/ 80449 h 122455"/>
                <a:gd name="connsiteX6" fmla="*/ 95738 w 95737"/>
                <a:gd name="connsiteY6" fmla="*/ 40225 h 122455"/>
                <a:gd name="connsiteX7" fmla="*/ 53583 w 95737"/>
                <a:gd name="connsiteY7" fmla="*/ 0 h 122455"/>
                <a:gd name="connsiteX8" fmla="*/ 51505 w 95737"/>
                <a:gd name="connsiteY8" fmla="*/ 56107 h 122455"/>
                <a:gd name="connsiteX9" fmla="*/ 27014 w 95737"/>
                <a:gd name="connsiteY9" fmla="*/ 56107 h 122455"/>
                <a:gd name="connsiteX10" fmla="*/ 27014 w 95737"/>
                <a:gd name="connsiteY10" fmla="*/ 24639 h 122455"/>
                <a:gd name="connsiteX11" fmla="*/ 51505 w 95737"/>
                <a:gd name="connsiteY11" fmla="*/ 24639 h 122455"/>
                <a:gd name="connsiteX12" fmla="*/ 68575 w 95737"/>
                <a:gd name="connsiteY12" fmla="*/ 40373 h 122455"/>
                <a:gd name="connsiteX13" fmla="*/ 51505 w 95737"/>
                <a:gd name="connsiteY13" fmla="*/ 56107 h 12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737" h="122455">
                  <a:moveTo>
                    <a:pt x="53732" y="148"/>
                  </a:moveTo>
                  <a:lnTo>
                    <a:pt x="0" y="148"/>
                  </a:lnTo>
                  <a:lnTo>
                    <a:pt x="0" y="122455"/>
                  </a:lnTo>
                  <a:lnTo>
                    <a:pt x="26866" y="122455"/>
                  </a:lnTo>
                  <a:lnTo>
                    <a:pt x="26866" y="80449"/>
                  </a:lnTo>
                  <a:lnTo>
                    <a:pt x="53583" y="80449"/>
                  </a:lnTo>
                  <a:cubicBezTo>
                    <a:pt x="81191" y="80449"/>
                    <a:pt x="95738" y="61895"/>
                    <a:pt x="95738" y="40225"/>
                  </a:cubicBezTo>
                  <a:cubicBezTo>
                    <a:pt x="95738" y="18554"/>
                    <a:pt x="81191" y="0"/>
                    <a:pt x="53583" y="0"/>
                  </a:cubicBezTo>
                  <a:close/>
                  <a:moveTo>
                    <a:pt x="51505" y="56107"/>
                  </a:moveTo>
                  <a:lnTo>
                    <a:pt x="27014" y="56107"/>
                  </a:lnTo>
                  <a:lnTo>
                    <a:pt x="27014" y="24639"/>
                  </a:lnTo>
                  <a:lnTo>
                    <a:pt x="51505" y="24639"/>
                  </a:lnTo>
                  <a:cubicBezTo>
                    <a:pt x="62192" y="24639"/>
                    <a:pt x="68575" y="30428"/>
                    <a:pt x="68575" y="40373"/>
                  </a:cubicBezTo>
                  <a:cubicBezTo>
                    <a:pt x="68575" y="50318"/>
                    <a:pt x="62044" y="56107"/>
                    <a:pt x="51505" y="56107"/>
                  </a:cubicBezTo>
                  <a:close/>
                </a:path>
              </a:pathLst>
            </a:custGeom>
            <a:grpFill/>
            <a:ln w="14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F10EFBF3-0443-8DAB-5A2A-0FEE47E9368B}"/>
              </a:ext>
            </a:extLst>
          </p:cNvPr>
          <p:cNvGrpSpPr/>
          <p:nvPr/>
        </p:nvGrpSpPr>
        <p:grpSpPr>
          <a:xfrm>
            <a:off x="1042638" y="4693958"/>
            <a:ext cx="481126" cy="390915"/>
            <a:chOff x="2029694" y="4569001"/>
            <a:chExt cx="481126" cy="390915"/>
          </a:xfrm>
          <a:gradFill>
            <a:gsLst>
              <a:gs pos="75000">
                <a:schemeClr val="accent1"/>
              </a:gs>
              <a:gs pos="0">
                <a:srgbClr val="BE63F0"/>
              </a:gs>
            </a:gsLst>
            <a:lin ang="0" scaled="1"/>
          </a:gradFill>
        </p:grpSpPr>
        <p:sp>
          <p:nvSpPr>
            <p:cNvPr id="157" name="Полилиния: фигура 156">
              <a:extLst>
                <a:ext uri="{FF2B5EF4-FFF2-40B4-BE49-F238E27FC236}">
                  <a16:creationId xmlns:a16="http://schemas.microsoft.com/office/drawing/2014/main" id="{B357C769-2FD7-46C7-E698-FFD300BBCFB8}"/>
                </a:ext>
              </a:extLst>
            </p:cNvPr>
            <p:cNvSpPr/>
            <p:nvPr/>
          </p:nvSpPr>
          <p:spPr>
            <a:xfrm>
              <a:off x="2029694" y="4569001"/>
              <a:ext cx="481126" cy="390915"/>
            </a:xfrm>
            <a:custGeom>
              <a:avLst/>
              <a:gdLst>
                <a:gd name="connsiteX0" fmla="*/ 481126 w 481126"/>
                <a:gd name="connsiteY0" fmla="*/ 330774 h 390915"/>
                <a:gd name="connsiteX1" fmla="*/ 481126 w 481126"/>
                <a:gd name="connsiteY1" fmla="*/ 0 h 390915"/>
                <a:gd name="connsiteX2" fmla="*/ 0 w 481126"/>
                <a:gd name="connsiteY2" fmla="*/ 0 h 390915"/>
                <a:gd name="connsiteX3" fmla="*/ 0 w 481126"/>
                <a:gd name="connsiteY3" fmla="*/ 330774 h 390915"/>
                <a:gd name="connsiteX4" fmla="*/ 225528 w 481126"/>
                <a:gd name="connsiteY4" fmla="*/ 330774 h 390915"/>
                <a:gd name="connsiteX5" fmla="*/ 225528 w 481126"/>
                <a:gd name="connsiteY5" fmla="*/ 360845 h 390915"/>
                <a:gd name="connsiteX6" fmla="*/ 150352 w 481126"/>
                <a:gd name="connsiteY6" fmla="*/ 360845 h 390915"/>
                <a:gd name="connsiteX7" fmla="*/ 150352 w 481126"/>
                <a:gd name="connsiteY7" fmla="*/ 390915 h 390915"/>
                <a:gd name="connsiteX8" fmla="*/ 330774 w 481126"/>
                <a:gd name="connsiteY8" fmla="*/ 390915 h 390915"/>
                <a:gd name="connsiteX9" fmla="*/ 330774 w 481126"/>
                <a:gd name="connsiteY9" fmla="*/ 360845 h 390915"/>
                <a:gd name="connsiteX10" fmla="*/ 255598 w 481126"/>
                <a:gd name="connsiteY10" fmla="*/ 360845 h 390915"/>
                <a:gd name="connsiteX11" fmla="*/ 255598 w 481126"/>
                <a:gd name="connsiteY11" fmla="*/ 330774 h 390915"/>
                <a:gd name="connsiteX12" fmla="*/ 481126 w 481126"/>
                <a:gd name="connsiteY12" fmla="*/ 330774 h 390915"/>
                <a:gd name="connsiteX13" fmla="*/ 30070 w 481126"/>
                <a:gd name="connsiteY13" fmla="*/ 30070 h 390915"/>
                <a:gd name="connsiteX14" fmla="*/ 451056 w 481126"/>
                <a:gd name="connsiteY14" fmla="*/ 30070 h 390915"/>
                <a:gd name="connsiteX15" fmla="*/ 451056 w 481126"/>
                <a:gd name="connsiteY15" fmla="*/ 300704 h 390915"/>
                <a:gd name="connsiteX16" fmla="*/ 30070 w 481126"/>
                <a:gd name="connsiteY16" fmla="*/ 300704 h 390915"/>
                <a:gd name="connsiteX17" fmla="*/ 30070 w 481126"/>
                <a:gd name="connsiteY17" fmla="*/ 30070 h 39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1126" h="390915">
                  <a:moveTo>
                    <a:pt x="481126" y="330774"/>
                  </a:moveTo>
                  <a:lnTo>
                    <a:pt x="481126" y="0"/>
                  </a:lnTo>
                  <a:lnTo>
                    <a:pt x="0" y="0"/>
                  </a:lnTo>
                  <a:lnTo>
                    <a:pt x="0" y="330774"/>
                  </a:lnTo>
                  <a:lnTo>
                    <a:pt x="225528" y="330774"/>
                  </a:lnTo>
                  <a:lnTo>
                    <a:pt x="225528" y="360845"/>
                  </a:lnTo>
                  <a:lnTo>
                    <a:pt x="150352" y="360845"/>
                  </a:lnTo>
                  <a:lnTo>
                    <a:pt x="150352" y="390915"/>
                  </a:lnTo>
                  <a:lnTo>
                    <a:pt x="330774" y="390915"/>
                  </a:lnTo>
                  <a:lnTo>
                    <a:pt x="330774" y="360845"/>
                  </a:lnTo>
                  <a:lnTo>
                    <a:pt x="255598" y="360845"/>
                  </a:lnTo>
                  <a:lnTo>
                    <a:pt x="255598" y="330774"/>
                  </a:lnTo>
                  <a:lnTo>
                    <a:pt x="481126" y="330774"/>
                  </a:lnTo>
                  <a:close/>
                  <a:moveTo>
                    <a:pt x="30070" y="30070"/>
                  </a:moveTo>
                  <a:lnTo>
                    <a:pt x="451056" y="30070"/>
                  </a:lnTo>
                  <a:lnTo>
                    <a:pt x="451056" y="300704"/>
                  </a:lnTo>
                  <a:lnTo>
                    <a:pt x="30070" y="300704"/>
                  </a:lnTo>
                  <a:lnTo>
                    <a:pt x="30070" y="30070"/>
                  </a:ln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58" name="Полилиния: фигура 157">
              <a:extLst>
                <a:ext uri="{FF2B5EF4-FFF2-40B4-BE49-F238E27FC236}">
                  <a16:creationId xmlns:a16="http://schemas.microsoft.com/office/drawing/2014/main" id="{6F6C6C72-641A-A5D6-7956-54B0DEE83D80}"/>
                </a:ext>
              </a:extLst>
            </p:cNvPr>
            <p:cNvSpPr/>
            <p:nvPr/>
          </p:nvSpPr>
          <p:spPr>
            <a:xfrm>
              <a:off x="2091338" y="4693943"/>
              <a:ext cx="118477" cy="86452"/>
            </a:xfrm>
            <a:custGeom>
              <a:avLst/>
              <a:gdLst>
                <a:gd name="connsiteX0" fmla="*/ 86753 w 118477"/>
                <a:gd name="connsiteY0" fmla="*/ 59239 h 86452"/>
                <a:gd name="connsiteX1" fmla="*/ 85400 w 118477"/>
                <a:gd name="connsiteY1" fmla="*/ 68861 h 86452"/>
                <a:gd name="connsiteX2" fmla="*/ 82994 w 118477"/>
                <a:gd name="connsiteY2" fmla="*/ 68861 h 86452"/>
                <a:gd name="connsiteX3" fmla="*/ 81641 w 118477"/>
                <a:gd name="connsiteY3" fmla="*/ 59239 h 86452"/>
                <a:gd name="connsiteX4" fmla="*/ 68560 w 118477"/>
                <a:gd name="connsiteY4" fmla="*/ 0 h 86452"/>
                <a:gd name="connsiteX5" fmla="*/ 49766 w 118477"/>
                <a:gd name="connsiteY5" fmla="*/ 0 h 86452"/>
                <a:gd name="connsiteX6" fmla="*/ 36686 w 118477"/>
                <a:gd name="connsiteY6" fmla="*/ 59239 h 86452"/>
                <a:gd name="connsiteX7" fmla="*/ 35333 w 118477"/>
                <a:gd name="connsiteY7" fmla="*/ 68861 h 86452"/>
                <a:gd name="connsiteX8" fmla="*/ 32927 w 118477"/>
                <a:gd name="connsiteY8" fmla="*/ 68861 h 86452"/>
                <a:gd name="connsiteX9" fmla="*/ 31574 w 118477"/>
                <a:gd name="connsiteY9" fmla="*/ 59239 h 86452"/>
                <a:gd name="connsiteX10" fmla="*/ 20147 w 118477"/>
                <a:gd name="connsiteY10" fmla="*/ 0 h 86452"/>
                <a:gd name="connsiteX11" fmla="*/ 0 w 118477"/>
                <a:gd name="connsiteY11" fmla="*/ 0 h 86452"/>
                <a:gd name="connsiteX12" fmla="*/ 19546 w 118477"/>
                <a:gd name="connsiteY12" fmla="*/ 86452 h 86452"/>
                <a:gd name="connsiteX13" fmla="*/ 48864 w 118477"/>
                <a:gd name="connsiteY13" fmla="*/ 86452 h 86452"/>
                <a:gd name="connsiteX14" fmla="*/ 56081 w 118477"/>
                <a:gd name="connsiteY14" fmla="*/ 50969 h 86452"/>
                <a:gd name="connsiteX15" fmla="*/ 58036 w 118477"/>
                <a:gd name="connsiteY15" fmla="*/ 36385 h 86452"/>
                <a:gd name="connsiteX16" fmla="*/ 60441 w 118477"/>
                <a:gd name="connsiteY16" fmla="*/ 36385 h 86452"/>
                <a:gd name="connsiteX17" fmla="*/ 62396 w 118477"/>
                <a:gd name="connsiteY17" fmla="*/ 50969 h 86452"/>
                <a:gd name="connsiteX18" fmla="*/ 69613 w 118477"/>
                <a:gd name="connsiteY18" fmla="*/ 86452 h 86452"/>
                <a:gd name="connsiteX19" fmla="*/ 98932 w 118477"/>
                <a:gd name="connsiteY19" fmla="*/ 86452 h 86452"/>
                <a:gd name="connsiteX20" fmla="*/ 118477 w 118477"/>
                <a:gd name="connsiteY20" fmla="*/ 0 h 86452"/>
                <a:gd name="connsiteX21" fmla="*/ 98330 w 118477"/>
                <a:gd name="connsiteY21" fmla="*/ 0 h 86452"/>
                <a:gd name="connsiteX22" fmla="*/ 86903 w 118477"/>
                <a:gd name="connsiteY22" fmla="*/ 59239 h 8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8477" h="86452">
                  <a:moveTo>
                    <a:pt x="86753" y="59239"/>
                  </a:moveTo>
                  <a:cubicBezTo>
                    <a:pt x="86302" y="61644"/>
                    <a:pt x="85851" y="64050"/>
                    <a:pt x="85400" y="68861"/>
                  </a:cubicBezTo>
                  <a:lnTo>
                    <a:pt x="82994" y="68861"/>
                  </a:lnTo>
                  <a:cubicBezTo>
                    <a:pt x="82543" y="64050"/>
                    <a:pt x="82092" y="61644"/>
                    <a:pt x="81641" y="59239"/>
                  </a:cubicBezTo>
                  <a:lnTo>
                    <a:pt x="68560" y="0"/>
                  </a:lnTo>
                  <a:lnTo>
                    <a:pt x="49766" y="0"/>
                  </a:lnTo>
                  <a:lnTo>
                    <a:pt x="36686" y="59239"/>
                  </a:lnTo>
                  <a:cubicBezTo>
                    <a:pt x="36235" y="61644"/>
                    <a:pt x="35784" y="64050"/>
                    <a:pt x="35333" y="68861"/>
                  </a:cubicBezTo>
                  <a:lnTo>
                    <a:pt x="32927" y="68861"/>
                  </a:lnTo>
                  <a:cubicBezTo>
                    <a:pt x="32476" y="64050"/>
                    <a:pt x="32025" y="61644"/>
                    <a:pt x="31574" y="59239"/>
                  </a:cubicBezTo>
                  <a:lnTo>
                    <a:pt x="20147" y="0"/>
                  </a:lnTo>
                  <a:lnTo>
                    <a:pt x="0" y="0"/>
                  </a:lnTo>
                  <a:lnTo>
                    <a:pt x="19546" y="86452"/>
                  </a:lnTo>
                  <a:lnTo>
                    <a:pt x="48864" y="86452"/>
                  </a:lnTo>
                  <a:lnTo>
                    <a:pt x="56081" y="50969"/>
                  </a:lnTo>
                  <a:cubicBezTo>
                    <a:pt x="56683" y="47812"/>
                    <a:pt x="57434" y="44504"/>
                    <a:pt x="58036" y="36385"/>
                  </a:cubicBezTo>
                  <a:lnTo>
                    <a:pt x="60441" y="36385"/>
                  </a:lnTo>
                  <a:cubicBezTo>
                    <a:pt x="61043" y="44504"/>
                    <a:pt x="61795" y="47662"/>
                    <a:pt x="62396" y="50969"/>
                  </a:cubicBezTo>
                  <a:lnTo>
                    <a:pt x="69613" y="86452"/>
                  </a:lnTo>
                  <a:lnTo>
                    <a:pt x="98932" y="86452"/>
                  </a:lnTo>
                  <a:lnTo>
                    <a:pt x="118477" y="0"/>
                  </a:lnTo>
                  <a:lnTo>
                    <a:pt x="98330" y="0"/>
                  </a:lnTo>
                  <a:lnTo>
                    <a:pt x="86903" y="59239"/>
                  </a:ln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59" name="Полилиния: фигура 158">
              <a:extLst>
                <a:ext uri="{FF2B5EF4-FFF2-40B4-BE49-F238E27FC236}">
                  <a16:creationId xmlns:a16="http://schemas.microsoft.com/office/drawing/2014/main" id="{0CA991CC-9B84-3DAC-529D-6452989D2CA2}"/>
                </a:ext>
              </a:extLst>
            </p:cNvPr>
            <p:cNvSpPr/>
            <p:nvPr/>
          </p:nvSpPr>
          <p:spPr>
            <a:xfrm>
              <a:off x="2212371" y="4693943"/>
              <a:ext cx="118477" cy="86452"/>
            </a:xfrm>
            <a:custGeom>
              <a:avLst/>
              <a:gdLst>
                <a:gd name="connsiteX0" fmla="*/ 86753 w 118477"/>
                <a:gd name="connsiteY0" fmla="*/ 59239 h 86452"/>
                <a:gd name="connsiteX1" fmla="*/ 85400 w 118477"/>
                <a:gd name="connsiteY1" fmla="*/ 68861 h 86452"/>
                <a:gd name="connsiteX2" fmla="*/ 82994 w 118477"/>
                <a:gd name="connsiteY2" fmla="*/ 68861 h 86452"/>
                <a:gd name="connsiteX3" fmla="*/ 81641 w 118477"/>
                <a:gd name="connsiteY3" fmla="*/ 59239 h 86452"/>
                <a:gd name="connsiteX4" fmla="*/ 68560 w 118477"/>
                <a:gd name="connsiteY4" fmla="*/ 0 h 86452"/>
                <a:gd name="connsiteX5" fmla="*/ 49766 w 118477"/>
                <a:gd name="connsiteY5" fmla="*/ 0 h 86452"/>
                <a:gd name="connsiteX6" fmla="*/ 36686 w 118477"/>
                <a:gd name="connsiteY6" fmla="*/ 59239 h 86452"/>
                <a:gd name="connsiteX7" fmla="*/ 35333 w 118477"/>
                <a:gd name="connsiteY7" fmla="*/ 68861 h 86452"/>
                <a:gd name="connsiteX8" fmla="*/ 32927 w 118477"/>
                <a:gd name="connsiteY8" fmla="*/ 68861 h 86452"/>
                <a:gd name="connsiteX9" fmla="*/ 31574 w 118477"/>
                <a:gd name="connsiteY9" fmla="*/ 59239 h 86452"/>
                <a:gd name="connsiteX10" fmla="*/ 20147 w 118477"/>
                <a:gd name="connsiteY10" fmla="*/ 0 h 86452"/>
                <a:gd name="connsiteX11" fmla="*/ 0 w 118477"/>
                <a:gd name="connsiteY11" fmla="*/ 0 h 86452"/>
                <a:gd name="connsiteX12" fmla="*/ 19546 w 118477"/>
                <a:gd name="connsiteY12" fmla="*/ 86452 h 86452"/>
                <a:gd name="connsiteX13" fmla="*/ 48864 w 118477"/>
                <a:gd name="connsiteY13" fmla="*/ 86452 h 86452"/>
                <a:gd name="connsiteX14" fmla="*/ 56081 w 118477"/>
                <a:gd name="connsiteY14" fmla="*/ 50969 h 86452"/>
                <a:gd name="connsiteX15" fmla="*/ 58036 w 118477"/>
                <a:gd name="connsiteY15" fmla="*/ 36385 h 86452"/>
                <a:gd name="connsiteX16" fmla="*/ 60441 w 118477"/>
                <a:gd name="connsiteY16" fmla="*/ 36385 h 86452"/>
                <a:gd name="connsiteX17" fmla="*/ 62396 w 118477"/>
                <a:gd name="connsiteY17" fmla="*/ 50969 h 86452"/>
                <a:gd name="connsiteX18" fmla="*/ 69613 w 118477"/>
                <a:gd name="connsiteY18" fmla="*/ 86452 h 86452"/>
                <a:gd name="connsiteX19" fmla="*/ 98932 w 118477"/>
                <a:gd name="connsiteY19" fmla="*/ 86452 h 86452"/>
                <a:gd name="connsiteX20" fmla="*/ 118477 w 118477"/>
                <a:gd name="connsiteY20" fmla="*/ 0 h 86452"/>
                <a:gd name="connsiteX21" fmla="*/ 98330 w 118477"/>
                <a:gd name="connsiteY21" fmla="*/ 0 h 86452"/>
                <a:gd name="connsiteX22" fmla="*/ 86903 w 118477"/>
                <a:gd name="connsiteY22" fmla="*/ 59239 h 8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8477" h="86452">
                  <a:moveTo>
                    <a:pt x="86753" y="59239"/>
                  </a:moveTo>
                  <a:cubicBezTo>
                    <a:pt x="86302" y="61644"/>
                    <a:pt x="85851" y="64050"/>
                    <a:pt x="85400" y="68861"/>
                  </a:cubicBezTo>
                  <a:lnTo>
                    <a:pt x="82994" y="68861"/>
                  </a:lnTo>
                  <a:cubicBezTo>
                    <a:pt x="82543" y="64050"/>
                    <a:pt x="82092" y="61644"/>
                    <a:pt x="81641" y="59239"/>
                  </a:cubicBezTo>
                  <a:lnTo>
                    <a:pt x="68560" y="0"/>
                  </a:lnTo>
                  <a:lnTo>
                    <a:pt x="49766" y="0"/>
                  </a:lnTo>
                  <a:lnTo>
                    <a:pt x="36686" y="59239"/>
                  </a:lnTo>
                  <a:cubicBezTo>
                    <a:pt x="36235" y="61644"/>
                    <a:pt x="35784" y="64050"/>
                    <a:pt x="35333" y="68861"/>
                  </a:cubicBezTo>
                  <a:lnTo>
                    <a:pt x="32927" y="68861"/>
                  </a:lnTo>
                  <a:cubicBezTo>
                    <a:pt x="32476" y="64050"/>
                    <a:pt x="32025" y="61644"/>
                    <a:pt x="31574" y="59239"/>
                  </a:cubicBezTo>
                  <a:lnTo>
                    <a:pt x="20147" y="0"/>
                  </a:lnTo>
                  <a:lnTo>
                    <a:pt x="0" y="0"/>
                  </a:lnTo>
                  <a:lnTo>
                    <a:pt x="19546" y="86452"/>
                  </a:lnTo>
                  <a:lnTo>
                    <a:pt x="48864" y="86452"/>
                  </a:lnTo>
                  <a:lnTo>
                    <a:pt x="56081" y="50969"/>
                  </a:lnTo>
                  <a:cubicBezTo>
                    <a:pt x="56683" y="47812"/>
                    <a:pt x="57434" y="44504"/>
                    <a:pt x="58036" y="36385"/>
                  </a:cubicBezTo>
                  <a:lnTo>
                    <a:pt x="60441" y="36385"/>
                  </a:lnTo>
                  <a:cubicBezTo>
                    <a:pt x="61043" y="44504"/>
                    <a:pt x="61795" y="47662"/>
                    <a:pt x="62396" y="50969"/>
                  </a:cubicBezTo>
                  <a:lnTo>
                    <a:pt x="69613" y="86452"/>
                  </a:lnTo>
                  <a:lnTo>
                    <a:pt x="98932" y="86452"/>
                  </a:lnTo>
                  <a:lnTo>
                    <a:pt x="118477" y="0"/>
                  </a:lnTo>
                  <a:lnTo>
                    <a:pt x="98330" y="0"/>
                  </a:lnTo>
                  <a:lnTo>
                    <a:pt x="86903" y="59239"/>
                  </a:ln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60" name="Полилиния: фигура 159">
              <a:extLst>
                <a:ext uri="{FF2B5EF4-FFF2-40B4-BE49-F238E27FC236}">
                  <a16:creationId xmlns:a16="http://schemas.microsoft.com/office/drawing/2014/main" id="{375BAF5D-64EC-2CC2-4EAA-EC8B13BF8DB7}"/>
                </a:ext>
              </a:extLst>
            </p:cNvPr>
            <p:cNvSpPr/>
            <p:nvPr/>
          </p:nvSpPr>
          <p:spPr>
            <a:xfrm>
              <a:off x="2333404" y="4693943"/>
              <a:ext cx="118477" cy="86452"/>
            </a:xfrm>
            <a:custGeom>
              <a:avLst/>
              <a:gdLst>
                <a:gd name="connsiteX0" fmla="*/ 86753 w 118477"/>
                <a:gd name="connsiteY0" fmla="*/ 59239 h 86452"/>
                <a:gd name="connsiteX1" fmla="*/ 85400 w 118477"/>
                <a:gd name="connsiteY1" fmla="*/ 68861 h 86452"/>
                <a:gd name="connsiteX2" fmla="*/ 82994 w 118477"/>
                <a:gd name="connsiteY2" fmla="*/ 68861 h 86452"/>
                <a:gd name="connsiteX3" fmla="*/ 81641 w 118477"/>
                <a:gd name="connsiteY3" fmla="*/ 59239 h 86452"/>
                <a:gd name="connsiteX4" fmla="*/ 68560 w 118477"/>
                <a:gd name="connsiteY4" fmla="*/ 0 h 86452"/>
                <a:gd name="connsiteX5" fmla="*/ 49766 w 118477"/>
                <a:gd name="connsiteY5" fmla="*/ 0 h 86452"/>
                <a:gd name="connsiteX6" fmla="*/ 36686 w 118477"/>
                <a:gd name="connsiteY6" fmla="*/ 59239 h 86452"/>
                <a:gd name="connsiteX7" fmla="*/ 35333 w 118477"/>
                <a:gd name="connsiteY7" fmla="*/ 68861 h 86452"/>
                <a:gd name="connsiteX8" fmla="*/ 32927 w 118477"/>
                <a:gd name="connsiteY8" fmla="*/ 68861 h 86452"/>
                <a:gd name="connsiteX9" fmla="*/ 31574 w 118477"/>
                <a:gd name="connsiteY9" fmla="*/ 59239 h 86452"/>
                <a:gd name="connsiteX10" fmla="*/ 20147 w 118477"/>
                <a:gd name="connsiteY10" fmla="*/ 0 h 86452"/>
                <a:gd name="connsiteX11" fmla="*/ 0 w 118477"/>
                <a:gd name="connsiteY11" fmla="*/ 0 h 86452"/>
                <a:gd name="connsiteX12" fmla="*/ 19546 w 118477"/>
                <a:gd name="connsiteY12" fmla="*/ 86452 h 86452"/>
                <a:gd name="connsiteX13" fmla="*/ 48864 w 118477"/>
                <a:gd name="connsiteY13" fmla="*/ 86452 h 86452"/>
                <a:gd name="connsiteX14" fmla="*/ 56081 w 118477"/>
                <a:gd name="connsiteY14" fmla="*/ 50969 h 86452"/>
                <a:gd name="connsiteX15" fmla="*/ 58036 w 118477"/>
                <a:gd name="connsiteY15" fmla="*/ 36385 h 86452"/>
                <a:gd name="connsiteX16" fmla="*/ 60441 w 118477"/>
                <a:gd name="connsiteY16" fmla="*/ 36385 h 86452"/>
                <a:gd name="connsiteX17" fmla="*/ 62396 w 118477"/>
                <a:gd name="connsiteY17" fmla="*/ 50969 h 86452"/>
                <a:gd name="connsiteX18" fmla="*/ 69613 w 118477"/>
                <a:gd name="connsiteY18" fmla="*/ 86452 h 86452"/>
                <a:gd name="connsiteX19" fmla="*/ 98932 w 118477"/>
                <a:gd name="connsiteY19" fmla="*/ 86452 h 86452"/>
                <a:gd name="connsiteX20" fmla="*/ 118477 w 118477"/>
                <a:gd name="connsiteY20" fmla="*/ 0 h 86452"/>
                <a:gd name="connsiteX21" fmla="*/ 98330 w 118477"/>
                <a:gd name="connsiteY21" fmla="*/ 0 h 86452"/>
                <a:gd name="connsiteX22" fmla="*/ 86903 w 118477"/>
                <a:gd name="connsiteY22" fmla="*/ 59239 h 8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8477" h="86452">
                  <a:moveTo>
                    <a:pt x="86753" y="59239"/>
                  </a:moveTo>
                  <a:cubicBezTo>
                    <a:pt x="86302" y="61644"/>
                    <a:pt x="85851" y="64050"/>
                    <a:pt x="85400" y="68861"/>
                  </a:cubicBezTo>
                  <a:lnTo>
                    <a:pt x="82994" y="68861"/>
                  </a:lnTo>
                  <a:cubicBezTo>
                    <a:pt x="82543" y="64050"/>
                    <a:pt x="82092" y="61644"/>
                    <a:pt x="81641" y="59239"/>
                  </a:cubicBezTo>
                  <a:lnTo>
                    <a:pt x="68560" y="0"/>
                  </a:lnTo>
                  <a:lnTo>
                    <a:pt x="49766" y="0"/>
                  </a:lnTo>
                  <a:lnTo>
                    <a:pt x="36686" y="59239"/>
                  </a:lnTo>
                  <a:cubicBezTo>
                    <a:pt x="36235" y="61644"/>
                    <a:pt x="35784" y="64050"/>
                    <a:pt x="35333" y="68861"/>
                  </a:cubicBezTo>
                  <a:lnTo>
                    <a:pt x="32927" y="68861"/>
                  </a:lnTo>
                  <a:cubicBezTo>
                    <a:pt x="32476" y="64050"/>
                    <a:pt x="32025" y="61644"/>
                    <a:pt x="31574" y="59239"/>
                  </a:cubicBezTo>
                  <a:lnTo>
                    <a:pt x="20147" y="0"/>
                  </a:lnTo>
                  <a:lnTo>
                    <a:pt x="0" y="0"/>
                  </a:lnTo>
                  <a:lnTo>
                    <a:pt x="19546" y="86452"/>
                  </a:lnTo>
                  <a:lnTo>
                    <a:pt x="48864" y="86452"/>
                  </a:lnTo>
                  <a:lnTo>
                    <a:pt x="56081" y="50969"/>
                  </a:lnTo>
                  <a:cubicBezTo>
                    <a:pt x="56683" y="47812"/>
                    <a:pt x="57434" y="44504"/>
                    <a:pt x="58036" y="36385"/>
                  </a:cubicBezTo>
                  <a:lnTo>
                    <a:pt x="60441" y="36385"/>
                  </a:lnTo>
                  <a:cubicBezTo>
                    <a:pt x="61043" y="44504"/>
                    <a:pt x="61795" y="47662"/>
                    <a:pt x="62396" y="50969"/>
                  </a:cubicBezTo>
                  <a:lnTo>
                    <a:pt x="69613" y="86452"/>
                  </a:lnTo>
                  <a:lnTo>
                    <a:pt x="98932" y="86452"/>
                  </a:lnTo>
                  <a:lnTo>
                    <a:pt x="118477" y="0"/>
                  </a:lnTo>
                  <a:lnTo>
                    <a:pt x="98330" y="0"/>
                  </a:lnTo>
                  <a:lnTo>
                    <a:pt x="86903" y="59239"/>
                  </a:ln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cxnSp>
        <p:nvCxnSpPr>
          <p:cNvPr id="214" name="Соединительная линия уступом 6">
            <a:extLst>
              <a:ext uri="{FF2B5EF4-FFF2-40B4-BE49-F238E27FC236}">
                <a16:creationId xmlns:a16="http://schemas.microsoft.com/office/drawing/2014/main" id="{E6BF3D71-5710-19BF-2E79-FD6AB8EAE232}"/>
              </a:ext>
            </a:extLst>
          </p:cNvPr>
          <p:cNvCxnSpPr>
            <a:cxnSpLocks/>
            <a:stCxn id="46" idx="2"/>
          </p:cNvCxnSpPr>
          <p:nvPr/>
        </p:nvCxnSpPr>
        <p:spPr>
          <a:xfrm>
            <a:off x="4432491" y="2116608"/>
            <a:ext cx="0" cy="530449"/>
          </a:xfrm>
          <a:prstGeom prst="straightConnector1">
            <a:avLst/>
          </a:prstGeom>
          <a:noFill/>
          <a:ln w="12700" cap="flat" cmpd="sng" algn="ctr">
            <a:solidFill>
              <a:schemeClr val="accent3"/>
            </a:solidFill>
            <a:prstDash val="dash"/>
            <a:miter lim="800000"/>
          </a:ln>
          <a:effectLst/>
        </p:spPr>
      </p:cxnSp>
      <p:grpSp>
        <p:nvGrpSpPr>
          <p:cNvPr id="229" name="Группа 228">
            <a:extLst>
              <a:ext uri="{FF2B5EF4-FFF2-40B4-BE49-F238E27FC236}">
                <a16:creationId xmlns:a16="http://schemas.microsoft.com/office/drawing/2014/main" id="{309136C9-2749-F8A9-A8AC-6FB4E3FEF275}"/>
              </a:ext>
            </a:extLst>
          </p:cNvPr>
          <p:cNvGrpSpPr/>
          <p:nvPr/>
        </p:nvGrpSpPr>
        <p:grpSpPr>
          <a:xfrm>
            <a:off x="6016439" y="4873605"/>
            <a:ext cx="336162" cy="336162"/>
            <a:chOff x="4587507" y="4628913"/>
            <a:chExt cx="336162" cy="336162"/>
          </a:xfrm>
        </p:grpSpPr>
        <p:sp>
          <p:nvSpPr>
            <p:cNvPr id="222" name="Oval 134">
              <a:extLst>
                <a:ext uri="{FF2B5EF4-FFF2-40B4-BE49-F238E27FC236}">
                  <a16:creationId xmlns:a16="http://schemas.microsoft.com/office/drawing/2014/main" id="{8BA2B9E9-1D2D-D017-2509-75E5178BB49C}"/>
                </a:ext>
              </a:extLst>
            </p:cNvPr>
            <p:cNvSpPr/>
            <p:nvPr/>
          </p:nvSpPr>
          <p:spPr>
            <a:xfrm>
              <a:off x="4587507" y="4628913"/>
              <a:ext cx="336162" cy="336162"/>
            </a:xfrm>
            <a:prstGeom prst="ellipse">
              <a:avLst/>
            </a:prstGeom>
            <a:solidFill>
              <a:srgbClr val="1D1D1B"/>
            </a:solidFill>
            <a:ln>
              <a:solidFill>
                <a:srgbClr val="375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23" name="Graphic 135">
              <a:extLst>
                <a:ext uri="{FF2B5EF4-FFF2-40B4-BE49-F238E27FC236}">
                  <a16:creationId xmlns:a16="http://schemas.microsoft.com/office/drawing/2014/main" id="{7D70C456-606B-D121-F3D2-F88E7F1EF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641172" y="4715267"/>
              <a:ext cx="228832" cy="163452"/>
            </a:xfrm>
            <a:prstGeom prst="rect">
              <a:avLst/>
            </a:prstGeom>
          </p:spPr>
        </p:pic>
      </p:grpSp>
      <p:sp>
        <p:nvSpPr>
          <p:cNvPr id="2" name="Right Bracket 17">
            <a:extLst>
              <a:ext uri="{FF2B5EF4-FFF2-40B4-BE49-F238E27FC236}">
                <a16:creationId xmlns:a16="http://schemas.microsoft.com/office/drawing/2014/main" id="{45D261AA-2EEC-52DA-2098-57996BD87E1C}"/>
              </a:ext>
            </a:extLst>
          </p:cNvPr>
          <p:cNvSpPr/>
          <p:nvPr/>
        </p:nvSpPr>
        <p:spPr>
          <a:xfrm>
            <a:off x="1987307" y="1395045"/>
            <a:ext cx="212290" cy="4577130"/>
          </a:xfrm>
          <a:prstGeom prst="rightBracket">
            <a:avLst>
              <a:gd name="adj" fmla="val 149615"/>
            </a:avLst>
          </a:prstGeom>
          <a:noFill/>
          <a:ln>
            <a:solidFill>
              <a:srgbClr val="375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3" name="Freeform: Shape 18">
            <a:extLst>
              <a:ext uri="{FF2B5EF4-FFF2-40B4-BE49-F238E27FC236}">
                <a16:creationId xmlns:a16="http://schemas.microsoft.com/office/drawing/2014/main" id="{81B0E358-EE6F-F0F2-FE77-C4F4C9A8B568}"/>
              </a:ext>
            </a:extLst>
          </p:cNvPr>
          <p:cNvSpPr/>
          <p:nvPr/>
        </p:nvSpPr>
        <p:spPr bwMode="auto">
          <a:xfrm rot="10800000" flipH="1">
            <a:off x="2530423" y="3318083"/>
            <a:ext cx="290255" cy="494430"/>
          </a:xfrm>
          <a:custGeom>
            <a:avLst/>
            <a:gdLst>
              <a:gd name="connsiteX0" fmla="*/ 539429 w 1022418"/>
              <a:gd name="connsiteY0" fmla="*/ 1741630 h 1741630"/>
              <a:gd name="connsiteX1" fmla="*/ 0 w 1022418"/>
              <a:gd name="connsiteY1" fmla="*/ 1741630 h 1741630"/>
              <a:gd name="connsiteX2" fmla="*/ 482989 w 1022418"/>
              <a:gd name="connsiteY2" fmla="*/ 870815 h 1741630"/>
              <a:gd name="connsiteX3" fmla="*/ 0 w 1022418"/>
              <a:gd name="connsiteY3" fmla="*/ 0 h 1741630"/>
              <a:gd name="connsiteX4" fmla="*/ 539429 w 1022418"/>
              <a:gd name="connsiteY4" fmla="*/ 0 h 1741630"/>
              <a:gd name="connsiteX5" fmla="*/ 1022418 w 1022418"/>
              <a:gd name="connsiteY5" fmla="*/ 870815 h 1741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418" h="1741630">
                <a:moveTo>
                  <a:pt x="539429" y="1741630"/>
                </a:moveTo>
                <a:lnTo>
                  <a:pt x="0" y="1741630"/>
                </a:lnTo>
                <a:lnTo>
                  <a:pt x="482989" y="870815"/>
                </a:lnTo>
                <a:lnTo>
                  <a:pt x="0" y="0"/>
                </a:lnTo>
                <a:lnTo>
                  <a:pt x="539429" y="0"/>
                </a:lnTo>
                <a:lnTo>
                  <a:pt x="1022418" y="870815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</a:ln>
          <a:effectLst/>
        </p:spPr>
        <p:txBody>
          <a:bodyPr lIns="148500" tIns="27000" rIns="148500" bIns="40500" rtlCol="0" anchor="ctr"/>
          <a:lstStyle/>
          <a:p>
            <a:pPr algn="ctr" defTabSz="685800">
              <a:defRPr/>
            </a:pPr>
            <a:endParaRPr lang="ru-RU" b="1">
              <a:solidFill>
                <a:srgbClr val="FFFFFF"/>
              </a:solidFill>
              <a:latin typeface="Kaspersky Sans"/>
            </a:endParaRPr>
          </a:p>
        </p:txBody>
      </p:sp>
    </p:spTree>
    <p:extLst>
      <p:ext uri="{BB962C8B-B14F-4D97-AF65-F5344CB8AC3E}">
        <p14:creationId xmlns:p14="http://schemas.microsoft.com/office/powerpoint/2010/main" val="318994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0.00729 2.59259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екст 4">
            <a:extLst>
              <a:ext uri="{FF2B5EF4-FFF2-40B4-BE49-F238E27FC236}">
                <a16:creationId xmlns:a16="http://schemas.microsoft.com/office/drawing/2014/main" id="{9EA287E7-B132-4042-9079-AC2E5B6F5014}"/>
              </a:ext>
            </a:extLst>
          </p:cNvPr>
          <p:cNvSpPr txBox="1">
            <a:spLocks/>
          </p:cNvSpPr>
          <p:nvPr/>
        </p:nvSpPr>
        <p:spPr>
          <a:xfrm>
            <a:off x="279700" y="146254"/>
            <a:ext cx="10337556" cy="720545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Blip>
                <a:blip r:embed="rId3"/>
              </a:buBlip>
              <a:defRPr sz="1500" kern="1200">
                <a:solidFill>
                  <a:schemeClr val="bg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n-US" sz="2000" dirty="0">
                <a:latin typeface="+mj-lt"/>
              </a:rPr>
            </a:br>
            <a:r>
              <a:rPr lang="ru-RU" sz="2000" dirty="0">
                <a:solidFill>
                  <a:srgbClr val="FFFFFF"/>
                </a:solidFill>
                <a:latin typeface="+mj-lt"/>
              </a:rPr>
              <a:t>Архитектура решения – компоненты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752D8A-8ABD-DB5F-CAD8-FA0F81EBDA5A}"/>
              </a:ext>
            </a:extLst>
          </p:cNvPr>
          <p:cNvSpPr txBox="1"/>
          <p:nvPr/>
        </p:nvSpPr>
        <p:spPr>
          <a:xfrm>
            <a:off x="872888" y="1395413"/>
            <a:ext cx="10431700" cy="1569660"/>
          </a:xfrm>
          <a:prstGeom prst="rect">
            <a:avLst/>
          </a:prstGeom>
          <a:solidFill>
            <a:schemeClr val="tx2"/>
          </a:solidFill>
        </p:spPr>
        <p:txBody>
          <a:bodyPr wrap="square" lIns="0" r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u-RU" sz="3200" dirty="0">
                <a:gradFill>
                  <a:gsLst>
                    <a:gs pos="0">
                      <a:srgbClr val="BE63F0"/>
                    </a:gs>
                    <a:gs pos="75000">
                      <a:srgbClr val="23D1AE"/>
                    </a:gs>
                  </a:gsLst>
                  <a:lin ang="0" scaled="1"/>
                </a:gradFill>
              </a:rPr>
              <a:t>Для автоматического сбора и последующей передачи </a:t>
            </a:r>
            <a:r>
              <a:rPr lang="ru-RU" sz="3200" dirty="0">
                <a:solidFill>
                  <a:srgbClr val="FFFFFF"/>
                </a:solidFill>
              </a:rPr>
              <a:t>информации для анализа, КАТА и KEDR </a:t>
            </a:r>
            <a:r>
              <a:rPr lang="ru-RU" sz="3200" dirty="0" err="1">
                <a:solidFill>
                  <a:srgbClr val="FFFFFF"/>
                </a:solidFill>
              </a:rPr>
              <a:t>Expert</a:t>
            </a:r>
            <a:r>
              <a:rPr lang="ru-RU" sz="3200" dirty="0">
                <a:solidFill>
                  <a:srgbClr val="FFFFFF"/>
                </a:solidFill>
              </a:rPr>
              <a:t> используют:</a:t>
            </a:r>
          </a:p>
        </p:txBody>
      </p:sp>
      <p:sp>
        <p:nvSpPr>
          <p:cNvPr id="10" name="Прямоугольник 71">
            <a:extLst>
              <a:ext uri="{FF2B5EF4-FFF2-40B4-BE49-F238E27FC236}">
                <a16:creationId xmlns:a16="http://schemas.microsoft.com/office/drawing/2014/main" id="{4F74AB1A-5F8F-C9FF-94A1-F34AB1AE7785}"/>
              </a:ext>
            </a:extLst>
          </p:cNvPr>
          <p:cNvSpPr/>
          <p:nvPr/>
        </p:nvSpPr>
        <p:spPr>
          <a:xfrm>
            <a:off x="887413" y="4160333"/>
            <a:ext cx="3513137" cy="1908215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Sensor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(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Сетевой сенсор)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Выполняет прием данных из сетевого, веб-трафика и почтового трафика, а также данных с хостов, защищаемых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компонентом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Endpoint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Agent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или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Kaspersky Endpoint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Secu</a:t>
            </a:r>
            <a:r>
              <a:rPr lang="en-US" sz="1400" dirty="0" err="1">
                <a:solidFill>
                  <a:srgbClr val="FFFFFF"/>
                </a:solidFill>
              </a:rPr>
              <a:t>rity</a:t>
            </a:r>
            <a:r>
              <a:rPr lang="ru-RU" sz="1400" dirty="0">
                <a:solidFill>
                  <a:srgbClr val="FFFFFF"/>
                </a:solidFill>
              </a:rPr>
              <a:t> для передачи их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на сервер с компонентом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Central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Node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Прямоугольник 71">
            <a:extLst>
              <a:ext uri="{FF2B5EF4-FFF2-40B4-BE49-F238E27FC236}">
                <a16:creationId xmlns:a16="http://schemas.microsoft.com/office/drawing/2014/main" id="{71EB47CF-B7B8-468B-0D77-8D6D62AFA13D}"/>
              </a:ext>
            </a:extLst>
          </p:cNvPr>
          <p:cNvSpPr/>
          <p:nvPr/>
        </p:nvSpPr>
        <p:spPr>
          <a:xfrm>
            <a:off x="5620987" y="4160333"/>
            <a:ext cx="5683599" cy="1908215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Endpoint Agent (Агенты на конечных точках)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Устанавливается на рабочие станции и серверы, входящие в IT-инфраструктуру организации и работающие под управлением операционных систем семейств Microsoft Windows, GNU/Linux. Осуществляет постоянное наблюдение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за процессами, запущенными на этих компьютерах, открытыми сетевыми соединениями и изменяемыми файлами</a:t>
            </a:r>
          </a:p>
        </p:txBody>
      </p:sp>
      <p:grpSp>
        <p:nvGrpSpPr>
          <p:cNvPr id="4" name="Graphic 4">
            <a:extLst>
              <a:ext uri="{FF2B5EF4-FFF2-40B4-BE49-F238E27FC236}">
                <a16:creationId xmlns:a16="http://schemas.microsoft.com/office/drawing/2014/main" id="{E419B009-84FD-E80A-751C-248D6A130748}"/>
              </a:ext>
            </a:extLst>
          </p:cNvPr>
          <p:cNvGrpSpPr/>
          <p:nvPr/>
        </p:nvGrpSpPr>
        <p:grpSpPr>
          <a:xfrm>
            <a:off x="887413" y="3358256"/>
            <a:ext cx="810638" cy="578753"/>
            <a:chOff x="2063824" y="3345969"/>
            <a:chExt cx="810638" cy="578753"/>
          </a:xfrm>
          <a:gradFill>
            <a:gsLst>
              <a:gs pos="0">
                <a:srgbClr val="BE63F0"/>
              </a:gs>
              <a:gs pos="75000">
                <a:srgbClr val="23D1AE"/>
              </a:gs>
            </a:gsLst>
            <a:lin ang="0" scaled="1"/>
          </a:gradFill>
        </p:grpSpPr>
        <p:sp>
          <p:nvSpPr>
            <p:cNvPr id="5" name="Полилиния: фигура 4">
              <a:extLst>
                <a:ext uri="{FF2B5EF4-FFF2-40B4-BE49-F238E27FC236}">
                  <a16:creationId xmlns:a16="http://schemas.microsoft.com/office/drawing/2014/main" id="{EEED4F1C-4E44-ADBF-D73F-4FA98708B5F0}"/>
                </a:ext>
              </a:extLst>
            </p:cNvPr>
            <p:cNvSpPr/>
            <p:nvPr/>
          </p:nvSpPr>
          <p:spPr>
            <a:xfrm>
              <a:off x="2416442" y="3581687"/>
              <a:ext cx="107318" cy="107318"/>
            </a:xfrm>
            <a:custGeom>
              <a:avLst/>
              <a:gdLst>
                <a:gd name="connsiteX0" fmla="*/ 53659 w 107318"/>
                <a:gd name="connsiteY0" fmla="*/ 30662 h 107318"/>
                <a:gd name="connsiteX1" fmla="*/ 53659 w 107318"/>
                <a:gd name="connsiteY1" fmla="*/ 55576 h 107318"/>
                <a:gd name="connsiteX2" fmla="*/ 53659 w 107318"/>
                <a:gd name="connsiteY2" fmla="*/ 30662 h 107318"/>
                <a:gd name="connsiteX3" fmla="*/ 53659 w 107318"/>
                <a:gd name="connsiteY3" fmla="*/ 107319 h 107318"/>
                <a:gd name="connsiteX4" fmla="*/ 0 w 107318"/>
                <a:gd name="connsiteY4" fmla="*/ 53659 h 107318"/>
                <a:gd name="connsiteX5" fmla="*/ 53659 w 107318"/>
                <a:gd name="connsiteY5" fmla="*/ 0 h 107318"/>
                <a:gd name="connsiteX6" fmla="*/ 107319 w 107318"/>
                <a:gd name="connsiteY6" fmla="*/ 53659 h 107318"/>
                <a:gd name="connsiteX7" fmla="*/ 53659 w 107318"/>
                <a:gd name="connsiteY7" fmla="*/ 107319 h 10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318" h="107318">
                  <a:moveTo>
                    <a:pt x="53659" y="30662"/>
                  </a:moveTo>
                  <a:lnTo>
                    <a:pt x="53659" y="55576"/>
                  </a:lnTo>
                  <a:lnTo>
                    <a:pt x="53659" y="30662"/>
                  </a:lnTo>
                  <a:close/>
                  <a:moveTo>
                    <a:pt x="53659" y="107319"/>
                  </a:moveTo>
                  <a:cubicBezTo>
                    <a:pt x="24913" y="107319"/>
                    <a:pt x="0" y="82405"/>
                    <a:pt x="0" y="53659"/>
                  </a:cubicBezTo>
                  <a:cubicBezTo>
                    <a:pt x="0" y="24913"/>
                    <a:pt x="24913" y="0"/>
                    <a:pt x="53659" y="0"/>
                  </a:cubicBezTo>
                  <a:cubicBezTo>
                    <a:pt x="82405" y="0"/>
                    <a:pt x="107319" y="24913"/>
                    <a:pt x="107319" y="53659"/>
                  </a:cubicBezTo>
                  <a:cubicBezTo>
                    <a:pt x="107319" y="84322"/>
                    <a:pt x="82405" y="107319"/>
                    <a:pt x="53659" y="107319"/>
                  </a:cubicBezTo>
                </a:path>
              </a:pathLst>
            </a:custGeom>
            <a:grpFill/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" name="Полилиния: фигура 5">
              <a:extLst>
                <a:ext uri="{FF2B5EF4-FFF2-40B4-BE49-F238E27FC236}">
                  <a16:creationId xmlns:a16="http://schemas.microsoft.com/office/drawing/2014/main" id="{6716AF8D-F14E-6449-5ADB-C9C36ABDCC2C}"/>
                </a:ext>
              </a:extLst>
            </p:cNvPr>
            <p:cNvSpPr/>
            <p:nvPr/>
          </p:nvSpPr>
          <p:spPr>
            <a:xfrm>
              <a:off x="2598500" y="3466703"/>
              <a:ext cx="109234" cy="337286"/>
            </a:xfrm>
            <a:custGeom>
              <a:avLst/>
              <a:gdLst>
                <a:gd name="connsiteX0" fmla="*/ 38328 w 109234"/>
                <a:gd name="connsiteY0" fmla="*/ 337287 h 337286"/>
                <a:gd name="connsiteX1" fmla="*/ 0 w 109234"/>
                <a:gd name="connsiteY1" fmla="*/ 298959 h 337286"/>
                <a:gd name="connsiteX2" fmla="*/ 51743 w 109234"/>
                <a:gd name="connsiteY2" fmla="*/ 168644 h 337286"/>
                <a:gd name="connsiteX3" fmla="*/ 0 w 109234"/>
                <a:gd name="connsiteY3" fmla="*/ 38328 h 337286"/>
                <a:gd name="connsiteX4" fmla="*/ 38328 w 109234"/>
                <a:gd name="connsiteY4" fmla="*/ 0 h 337286"/>
                <a:gd name="connsiteX5" fmla="*/ 109235 w 109234"/>
                <a:gd name="connsiteY5" fmla="*/ 168644 h 337286"/>
                <a:gd name="connsiteX6" fmla="*/ 38328 w 109234"/>
                <a:gd name="connsiteY6" fmla="*/ 337287 h 337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234" h="337286">
                  <a:moveTo>
                    <a:pt x="38328" y="337287"/>
                  </a:moveTo>
                  <a:lnTo>
                    <a:pt x="0" y="298959"/>
                  </a:lnTo>
                  <a:cubicBezTo>
                    <a:pt x="32579" y="264464"/>
                    <a:pt x="51743" y="216554"/>
                    <a:pt x="51743" y="168644"/>
                  </a:cubicBezTo>
                  <a:cubicBezTo>
                    <a:pt x="51743" y="120733"/>
                    <a:pt x="32579" y="72823"/>
                    <a:pt x="0" y="38328"/>
                  </a:cubicBezTo>
                  <a:lnTo>
                    <a:pt x="38328" y="0"/>
                  </a:lnTo>
                  <a:cubicBezTo>
                    <a:pt x="80489" y="44077"/>
                    <a:pt x="109235" y="105402"/>
                    <a:pt x="109235" y="168644"/>
                  </a:cubicBezTo>
                  <a:cubicBezTo>
                    <a:pt x="109235" y="231885"/>
                    <a:pt x="80489" y="295126"/>
                    <a:pt x="38328" y="337287"/>
                  </a:cubicBezTo>
                </a:path>
              </a:pathLst>
            </a:custGeom>
            <a:grpFill/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92CAD139-86B5-669F-5DB1-A15563947EEA}"/>
                </a:ext>
              </a:extLst>
            </p:cNvPr>
            <p:cNvSpPr/>
            <p:nvPr/>
          </p:nvSpPr>
          <p:spPr>
            <a:xfrm>
              <a:off x="2230551" y="3466703"/>
              <a:ext cx="105402" cy="337286"/>
            </a:xfrm>
            <a:custGeom>
              <a:avLst/>
              <a:gdLst>
                <a:gd name="connsiteX0" fmla="*/ 67074 w 105402"/>
                <a:gd name="connsiteY0" fmla="*/ 337287 h 337286"/>
                <a:gd name="connsiteX1" fmla="*/ 0 w 105402"/>
                <a:gd name="connsiteY1" fmla="*/ 168644 h 337286"/>
                <a:gd name="connsiteX2" fmla="*/ 67074 w 105402"/>
                <a:gd name="connsiteY2" fmla="*/ 0 h 337286"/>
                <a:gd name="connsiteX3" fmla="*/ 105402 w 105402"/>
                <a:gd name="connsiteY3" fmla="*/ 38328 h 337286"/>
                <a:gd name="connsiteX4" fmla="*/ 53659 w 105402"/>
                <a:gd name="connsiteY4" fmla="*/ 168644 h 337286"/>
                <a:gd name="connsiteX5" fmla="*/ 105402 w 105402"/>
                <a:gd name="connsiteY5" fmla="*/ 298959 h 337286"/>
                <a:gd name="connsiteX6" fmla="*/ 67074 w 105402"/>
                <a:gd name="connsiteY6" fmla="*/ 337287 h 337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402" h="337286">
                  <a:moveTo>
                    <a:pt x="67074" y="337287"/>
                  </a:moveTo>
                  <a:cubicBezTo>
                    <a:pt x="24913" y="293210"/>
                    <a:pt x="0" y="231885"/>
                    <a:pt x="0" y="168644"/>
                  </a:cubicBezTo>
                  <a:cubicBezTo>
                    <a:pt x="0" y="105402"/>
                    <a:pt x="22997" y="44077"/>
                    <a:pt x="67074" y="0"/>
                  </a:cubicBezTo>
                  <a:lnTo>
                    <a:pt x="105402" y="38328"/>
                  </a:lnTo>
                  <a:cubicBezTo>
                    <a:pt x="72823" y="72823"/>
                    <a:pt x="53659" y="120733"/>
                    <a:pt x="53659" y="168644"/>
                  </a:cubicBezTo>
                  <a:cubicBezTo>
                    <a:pt x="53659" y="216554"/>
                    <a:pt x="72823" y="264464"/>
                    <a:pt x="105402" y="298959"/>
                  </a:cubicBezTo>
                  <a:lnTo>
                    <a:pt x="67074" y="337287"/>
                  </a:lnTo>
                  <a:close/>
                </a:path>
              </a:pathLst>
            </a:custGeom>
            <a:grpFill/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C6F72C61-7504-D4C2-1FEA-704D1A1C338C}"/>
                </a:ext>
              </a:extLst>
            </p:cNvPr>
            <p:cNvSpPr/>
            <p:nvPr/>
          </p:nvSpPr>
          <p:spPr>
            <a:xfrm>
              <a:off x="2717317" y="3345969"/>
              <a:ext cx="157145" cy="578753"/>
            </a:xfrm>
            <a:custGeom>
              <a:avLst/>
              <a:gdLst>
                <a:gd name="connsiteX0" fmla="*/ 38328 w 157145"/>
                <a:gd name="connsiteY0" fmla="*/ 578754 h 578753"/>
                <a:gd name="connsiteX1" fmla="*/ 0 w 157145"/>
                <a:gd name="connsiteY1" fmla="*/ 540426 h 578753"/>
                <a:gd name="connsiteX2" fmla="*/ 105402 w 157145"/>
                <a:gd name="connsiteY2" fmla="*/ 289377 h 578753"/>
                <a:gd name="connsiteX3" fmla="*/ 0 w 157145"/>
                <a:gd name="connsiteY3" fmla="*/ 38328 h 578753"/>
                <a:gd name="connsiteX4" fmla="*/ 38328 w 157145"/>
                <a:gd name="connsiteY4" fmla="*/ 0 h 578753"/>
                <a:gd name="connsiteX5" fmla="*/ 157145 w 157145"/>
                <a:gd name="connsiteY5" fmla="*/ 289377 h 578753"/>
                <a:gd name="connsiteX6" fmla="*/ 38328 w 157145"/>
                <a:gd name="connsiteY6" fmla="*/ 578754 h 57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145" h="578753">
                  <a:moveTo>
                    <a:pt x="38328" y="578754"/>
                  </a:moveTo>
                  <a:lnTo>
                    <a:pt x="0" y="540426"/>
                  </a:lnTo>
                  <a:cubicBezTo>
                    <a:pt x="67074" y="473352"/>
                    <a:pt x="105402" y="387113"/>
                    <a:pt x="105402" y="289377"/>
                  </a:cubicBezTo>
                  <a:cubicBezTo>
                    <a:pt x="105402" y="191640"/>
                    <a:pt x="67074" y="107319"/>
                    <a:pt x="0" y="38328"/>
                  </a:cubicBezTo>
                  <a:lnTo>
                    <a:pt x="38328" y="0"/>
                  </a:lnTo>
                  <a:cubicBezTo>
                    <a:pt x="114984" y="76656"/>
                    <a:pt x="157145" y="178226"/>
                    <a:pt x="157145" y="289377"/>
                  </a:cubicBezTo>
                  <a:cubicBezTo>
                    <a:pt x="157145" y="400528"/>
                    <a:pt x="114984" y="502098"/>
                    <a:pt x="38328" y="578754"/>
                  </a:cubicBezTo>
                </a:path>
              </a:pathLst>
            </a:custGeom>
            <a:grpFill/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5915AD10-BD83-1B11-1ACC-B9936F211671}"/>
                </a:ext>
              </a:extLst>
            </p:cNvPr>
            <p:cNvSpPr/>
            <p:nvPr/>
          </p:nvSpPr>
          <p:spPr>
            <a:xfrm>
              <a:off x="2063824" y="3347886"/>
              <a:ext cx="153312" cy="576837"/>
            </a:xfrm>
            <a:custGeom>
              <a:avLst/>
              <a:gdLst>
                <a:gd name="connsiteX0" fmla="*/ 118817 w 153312"/>
                <a:gd name="connsiteY0" fmla="*/ 576837 h 576837"/>
                <a:gd name="connsiteX1" fmla="*/ 0 w 153312"/>
                <a:gd name="connsiteY1" fmla="*/ 289377 h 576837"/>
                <a:gd name="connsiteX2" fmla="*/ 118817 w 153312"/>
                <a:gd name="connsiteY2" fmla="*/ 0 h 576837"/>
                <a:gd name="connsiteX3" fmla="*/ 153312 w 153312"/>
                <a:gd name="connsiteY3" fmla="*/ 38328 h 576837"/>
                <a:gd name="connsiteX4" fmla="*/ 53659 w 153312"/>
                <a:gd name="connsiteY4" fmla="*/ 289377 h 576837"/>
                <a:gd name="connsiteX5" fmla="*/ 153312 w 153312"/>
                <a:gd name="connsiteY5" fmla="*/ 538509 h 576837"/>
                <a:gd name="connsiteX6" fmla="*/ 118817 w 153312"/>
                <a:gd name="connsiteY6" fmla="*/ 576837 h 5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312" h="576837">
                  <a:moveTo>
                    <a:pt x="118817" y="576837"/>
                  </a:moveTo>
                  <a:cubicBezTo>
                    <a:pt x="38328" y="500181"/>
                    <a:pt x="0" y="398612"/>
                    <a:pt x="0" y="289377"/>
                  </a:cubicBezTo>
                  <a:cubicBezTo>
                    <a:pt x="0" y="180142"/>
                    <a:pt x="38328" y="76656"/>
                    <a:pt x="118817" y="0"/>
                  </a:cubicBezTo>
                  <a:lnTo>
                    <a:pt x="153312" y="38328"/>
                  </a:lnTo>
                  <a:cubicBezTo>
                    <a:pt x="86238" y="105402"/>
                    <a:pt x="53659" y="191640"/>
                    <a:pt x="53659" y="289377"/>
                  </a:cubicBezTo>
                  <a:cubicBezTo>
                    <a:pt x="53659" y="387114"/>
                    <a:pt x="86238" y="471435"/>
                    <a:pt x="153312" y="538509"/>
                  </a:cubicBezTo>
                  <a:lnTo>
                    <a:pt x="118817" y="576837"/>
                  </a:lnTo>
                  <a:close/>
                </a:path>
              </a:pathLst>
            </a:custGeom>
            <a:grpFill/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31" name="Graphic 5">
            <a:extLst>
              <a:ext uri="{FF2B5EF4-FFF2-40B4-BE49-F238E27FC236}">
                <a16:creationId xmlns:a16="http://schemas.microsoft.com/office/drawing/2014/main" id="{3A381CD9-6B98-FA5A-A7B7-B7FCDA992601}"/>
              </a:ext>
            </a:extLst>
          </p:cNvPr>
          <p:cNvGrpSpPr/>
          <p:nvPr/>
        </p:nvGrpSpPr>
        <p:grpSpPr>
          <a:xfrm>
            <a:off x="5620988" y="3422263"/>
            <a:ext cx="856412" cy="447274"/>
            <a:chOff x="7662243" y="3409976"/>
            <a:chExt cx="856412" cy="447274"/>
          </a:xfrm>
          <a:gradFill>
            <a:gsLst>
              <a:gs pos="0">
                <a:srgbClr val="BE63F0"/>
              </a:gs>
              <a:gs pos="75000">
                <a:srgbClr val="23D1AE"/>
              </a:gs>
            </a:gsLst>
            <a:lin ang="0" scaled="1"/>
          </a:gradFill>
        </p:grpSpPr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D870D3C8-4E12-4BCC-6AD3-0D68FFC909BE}"/>
                </a:ext>
              </a:extLst>
            </p:cNvPr>
            <p:cNvSpPr/>
            <p:nvPr/>
          </p:nvSpPr>
          <p:spPr>
            <a:xfrm>
              <a:off x="7662243" y="3409976"/>
              <a:ext cx="856412" cy="447274"/>
            </a:xfrm>
            <a:custGeom>
              <a:avLst/>
              <a:gdLst>
                <a:gd name="connsiteX0" fmla="*/ 428206 w 856412"/>
                <a:gd name="connsiteY0" fmla="*/ 447275 h 447274"/>
                <a:gd name="connsiteX1" fmla="*/ 19070 w 856412"/>
                <a:gd name="connsiteY1" fmla="*/ 244441 h 447274"/>
                <a:gd name="connsiteX2" fmla="*/ 0 w 856412"/>
                <a:gd name="connsiteY2" fmla="*/ 223637 h 447274"/>
                <a:gd name="connsiteX3" fmla="*/ 19070 w 856412"/>
                <a:gd name="connsiteY3" fmla="*/ 202834 h 447274"/>
                <a:gd name="connsiteX4" fmla="*/ 428206 w 856412"/>
                <a:gd name="connsiteY4" fmla="*/ 0 h 447274"/>
                <a:gd name="connsiteX5" fmla="*/ 837343 w 856412"/>
                <a:gd name="connsiteY5" fmla="*/ 202834 h 447274"/>
                <a:gd name="connsiteX6" fmla="*/ 856413 w 856412"/>
                <a:gd name="connsiteY6" fmla="*/ 223637 h 447274"/>
                <a:gd name="connsiteX7" fmla="*/ 837343 w 856412"/>
                <a:gd name="connsiteY7" fmla="*/ 244441 h 447274"/>
                <a:gd name="connsiteX8" fmla="*/ 428206 w 856412"/>
                <a:gd name="connsiteY8" fmla="*/ 447275 h 447274"/>
                <a:gd name="connsiteX9" fmla="*/ 265245 w 856412"/>
                <a:gd name="connsiteY9" fmla="*/ 100550 h 447274"/>
                <a:gd name="connsiteX10" fmla="*/ 247909 w 856412"/>
                <a:gd name="connsiteY10" fmla="*/ 253109 h 447274"/>
                <a:gd name="connsiteX11" fmla="*/ 400468 w 856412"/>
                <a:gd name="connsiteY11" fmla="*/ 381397 h 447274"/>
                <a:gd name="connsiteX12" fmla="*/ 618905 w 856412"/>
                <a:gd name="connsiteY12" fmla="*/ 195899 h 447274"/>
                <a:gd name="connsiteX13" fmla="*/ 592901 w 856412"/>
                <a:gd name="connsiteY13" fmla="*/ 100550 h 447274"/>
                <a:gd name="connsiteX14" fmla="*/ 429940 w 856412"/>
                <a:gd name="connsiteY14" fmla="*/ 62410 h 447274"/>
                <a:gd name="connsiteX15" fmla="*/ 265245 w 856412"/>
                <a:gd name="connsiteY15" fmla="*/ 100550 h 447274"/>
                <a:gd name="connsiteX16" fmla="*/ 676115 w 856412"/>
                <a:gd name="connsiteY16" fmla="*/ 147358 h 447274"/>
                <a:gd name="connsiteX17" fmla="*/ 681316 w 856412"/>
                <a:gd name="connsiteY17" fmla="*/ 195899 h 447274"/>
                <a:gd name="connsiteX18" fmla="*/ 650111 w 856412"/>
                <a:gd name="connsiteY18" fmla="*/ 315519 h 447274"/>
                <a:gd name="connsiteX19" fmla="*/ 769731 w 856412"/>
                <a:gd name="connsiteY19" fmla="*/ 223637 h 447274"/>
                <a:gd name="connsiteX20" fmla="*/ 676115 w 856412"/>
                <a:gd name="connsiteY20" fmla="*/ 147358 h 447274"/>
                <a:gd name="connsiteX21" fmla="*/ 86681 w 856412"/>
                <a:gd name="connsiteY21" fmla="*/ 223637 h 447274"/>
                <a:gd name="connsiteX22" fmla="*/ 206302 w 856412"/>
                <a:gd name="connsiteY22" fmla="*/ 315519 h 447274"/>
                <a:gd name="connsiteX23" fmla="*/ 176830 w 856412"/>
                <a:gd name="connsiteY23" fmla="*/ 195899 h 447274"/>
                <a:gd name="connsiteX24" fmla="*/ 182031 w 856412"/>
                <a:gd name="connsiteY24" fmla="*/ 147358 h 447274"/>
                <a:gd name="connsiteX25" fmla="*/ 86681 w 856412"/>
                <a:gd name="connsiteY25" fmla="*/ 223637 h 447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6412" h="447274">
                  <a:moveTo>
                    <a:pt x="428206" y="447275"/>
                  </a:moveTo>
                  <a:cubicBezTo>
                    <a:pt x="202835" y="447275"/>
                    <a:pt x="26004" y="253109"/>
                    <a:pt x="19070" y="244441"/>
                  </a:cubicBezTo>
                  <a:lnTo>
                    <a:pt x="0" y="223637"/>
                  </a:lnTo>
                  <a:lnTo>
                    <a:pt x="19070" y="202834"/>
                  </a:lnTo>
                  <a:cubicBezTo>
                    <a:pt x="26004" y="194166"/>
                    <a:pt x="202835" y="0"/>
                    <a:pt x="428206" y="0"/>
                  </a:cubicBezTo>
                  <a:cubicBezTo>
                    <a:pt x="653578" y="0"/>
                    <a:pt x="830408" y="194166"/>
                    <a:pt x="837343" y="202834"/>
                  </a:cubicBezTo>
                  <a:lnTo>
                    <a:pt x="856413" y="223637"/>
                  </a:lnTo>
                  <a:lnTo>
                    <a:pt x="837343" y="244441"/>
                  </a:lnTo>
                  <a:cubicBezTo>
                    <a:pt x="830408" y="253109"/>
                    <a:pt x="653578" y="447275"/>
                    <a:pt x="428206" y="447275"/>
                  </a:cubicBezTo>
                  <a:moveTo>
                    <a:pt x="265245" y="100550"/>
                  </a:moveTo>
                  <a:cubicBezTo>
                    <a:pt x="239241" y="145624"/>
                    <a:pt x="232306" y="201100"/>
                    <a:pt x="247909" y="253109"/>
                  </a:cubicBezTo>
                  <a:cubicBezTo>
                    <a:pt x="268712" y="320720"/>
                    <a:pt x="329389" y="370995"/>
                    <a:pt x="400468" y="381397"/>
                  </a:cubicBezTo>
                  <a:cubicBezTo>
                    <a:pt x="518355" y="398733"/>
                    <a:pt x="618905" y="308585"/>
                    <a:pt x="618905" y="195899"/>
                  </a:cubicBezTo>
                  <a:cubicBezTo>
                    <a:pt x="618905" y="162961"/>
                    <a:pt x="610237" y="130022"/>
                    <a:pt x="592901" y="100550"/>
                  </a:cubicBezTo>
                  <a:cubicBezTo>
                    <a:pt x="544359" y="78013"/>
                    <a:pt x="487150" y="62410"/>
                    <a:pt x="429940" y="62410"/>
                  </a:cubicBezTo>
                  <a:cubicBezTo>
                    <a:pt x="372730" y="62410"/>
                    <a:pt x="313787" y="78013"/>
                    <a:pt x="265245" y="100550"/>
                  </a:cubicBezTo>
                  <a:moveTo>
                    <a:pt x="676115" y="147358"/>
                  </a:moveTo>
                  <a:cubicBezTo>
                    <a:pt x="679582" y="162961"/>
                    <a:pt x="681316" y="178563"/>
                    <a:pt x="681316" y="195899"/>
                  </a:cubicBezTo>
                  <a:cubicBezTo>
                    <a:pt x="681316" y="239240"/>
                    <a:pt x="670914" y="279113"/>
                    <a:pt x="650111" y="315519"/>
                  </a:cubicBezTo>
                  <a:cubicBezTo>
                    <a:pt x="703853" y="282581"/>
                    <a:pt x="747194" y="246174"/>
                    <a:pt x="769731" y="223637"/>
                  </a:cubicBezTo>
                  <a:cubicBezTo>
                    <a:pt x="750661" y="204568"/>
                    <a:pt x="717722" y="176830"/>
                    <a:pt x="676115" y="147358"/>
                  </a:cubicBezTo>
                  <a:moveTo>
                    <a:pt x="86681" y="223637"/>
                  </a:moveTo>
                  <a:cubicBezTo>
                    <a:pt x="110952" y="246174"/>
                    <a:pt x="152559" y="282581"/>
                    <a:pt x="206302" y="315519"/>
                  </a:cubicBezTo>
                  <a:cubicBezTo>
                    <a:pt x="187232" y="280847"/>
                    <a:pt x="176830" y="239240"/>
                    <a:pt x="176830" y="195899"/>
                  </a:cubicBezTo>
                  <a:cubicBezTo>
                    <a:pt x="176830" y="180297"/>
                    <a:pt x="178564" y="162961"/>
                    <a:pt x="182031" y="147358"/>
                  </a:cubicBezTo>
                  <a:cubicBezTo>
                    <a:pt x="138690" y="176830"/>
                    <a:pt x="105751" y="204568"/>
                    <a:pt x="86681" y="223637"/>
                  </a:cubicBezTo>
                </a:path>
              </a:pathLst>
            </a:custGeom>
            <a:grpFill/>
            <a:ln w="17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0B864AC6-1DB0-8900-0CFC-45D1E591CF42}"/>
                </a:ext>
              </a:extLst>
            </p:cNvPr>
            <p:cNvSpPr/>
            <p:nvPr/>
          </p:nvSpPr>
          <p:spPr>
            <a:xfrm>
              <a:off x="8010702" y="3531329"/>
              <a:ext cx="162961" cy="161226"/>
            </a:xfrm>
            <a:custGeom>
              <a:avLst/>
              <a:gdLst>
                <a:gd name="connsiteX0" fmla="*/ 162961 w 162961"/>
                <a:gd name="connsiteY0" fmla="*/ 79747 h 161226"/>
                <a:gd name="connsiteX1" fmla="*/ 81481 w 162961"/>
                <a:gd name="connsiteY1" fmla="*/ 161227 h 161226"/>
                <a:gd name="connsiteX2" fmla="*/ 0 w 162961"/>
                <a:gd name="connsiteY2" fmla="*/ 79747 h 161226"/>
                <a:gd name="connsiteX3" fmla="*/ 81481 w 162961"/>
                <a:gd name="connsiteY3" fmla="*/ 0 h 161226"/>
                <a:gd name="connsiteX4" fmla="*/ 162961 w 162961"/>
                <a:gd name="connsiteY4" fmla="*/ 79747 h 16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961" h="161226">
                  <a:moveTo>
                    <a:pt x="162961" y="79747"/>
                  </a:moveTo>
                  <a:cubicBezTo>
                    <a:pt x="162961" y="124821"/>
                    <a:pt x="126555" y="161227"/>
                    <a:pt x="81481" y="161227"/>
                  </a:cubicBezTo>
                  <a:cubicBezTo>
                    <a:pt x="36406" y="161227"/>
                    <a:pt x="0" y="124821"/>
                    <a:pt x="0" y="79747"/>
                  </a:cubicBezTo>
                  <a:cubicBezTo>
                    <a:pt x="0" y="34672"/>
                    <a:pt x="36406" y="0"/>
                    <a:pt x="81481" y="0"/>
                  </a:cubicBezTo>
                  <a:cubicBezTo>
                    <a:pt x="126555" y="0"/>
                    <a:pt x="162961" y="34672"/>
                    <a:pt x="162961" y="79747"/>
                  </a:cubicBezTo>
                </a:path>
              </a:pathLst>
            </a:custGeom>
            <a:grpFill/>
            <a:ln w="17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67861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екст 4">
            <a:extLst>
              <a:ext uri="{FF2B5EF4-FFF2-40B4-BE49-F238E27FC236}">
                <a16:creationId xmlns:a16="http://schemas.microsoft.com/office/drawing/2014/main" id="{9EA287E7-B132-4042-9079-AC2E5B6F5014}"/>
              </a:ext>
            </a:extLst>
          </p:cNvPr>
          <p:cNvSpPr txBox="1">
            <a:spLocks/>
          </p:cNvSpPr>
          <p:nvPr/>
        </p:nvSpPr>
        <p:spPr>
          <a:xfrm>
            <a:off x="279700" y="146254"/>
            <a:ext cx="7288371" cy="720545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Blip>
                <a:blip r:embed="rId3"/>
              </a:buBlip>
              <a:defRPr sz="1500" kern="1200">
                <a:solidFill>
                  <a:schemeClr val="bg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n-US" sz="2000" dirty="0">
                <a:latin typeface="+mj-lt"/>
              </a:rPr>
            </a:br>
            <a:r>
              <a:rPr lang="ru-RU" sz="2000" dirty="0">
                <a:solidFill>
                  <a:srgbClr val="FFFFFF"/>
                </a:solidFill>
                <a:latin typeface="+mj-lt"/>
              </a:rPr>
              <a:t>Шлюзы в роли компонента Sensor</a:t>
            </a:r>
          </a:p>
        </p:txBody>
      </p:sp>
      <p:sp>
        <p:nvSpPr>
          <p:cNvPr id="17" name="Прямоугольник 14">
            <a:extLst>
              <a:ext uri="{FF2B5EF4-FFF2-40B4-BE49-F238E27FC236}">
                <a16:creationId xmlns:a16="http://schemas.microsoft.com/office/drawing/2014/main" id="{25F0FFD0-F7B5-863B-FC5A-742289EED854}"/>
              </a:ext>
            </a:extLst>
          </p:cNvPr>
          <p:cNvSpPr/>
          <p:nvPr/>
        </p:nvSpPr>
        <p:spPr>
          <a:xfrm>
            <a:off x="8966174" y="1445295"/>
            <a:ext cx="2338414" cy="1983705"/>
          </a:xfrm>
          <a:prstGeom prst="rect">
            <a:avLst/>
          </a:prstGeom>
        </p:spPr>
        <p:txBody>
          <a:bodyPr wrap="square" lIns="0" tIns="36000" rIns="0" bIns="54000">
            <a:spAutoFit/>
          </a:bodyPr>
          <a:lstStyle/>
          <a:p>
            <a:pPr>
              <a:spcAft>
                <a:spcPts val="1800"/>
              </a:spcAft>
              <a:defRPr/>
            </a:pPr>
            <a:r>
              <a:rPr lang="en-US" sz="2400" dirty="0">
                <a:solidFill>
                  <a:srgbClr val="FFFFFF"/>
                </a:solidFill>
              </a:rPr>
              <a:t>Endpoint</a:t>
            </a:r>
            <a:r>
              <a:rPr lang="ru-RU" sz="2400" dirty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Agent</a:t>
            </a:r>
          </a:p>
          <a:p>
            <a:pPr>
              <a:spcAft>
                <a:spcPts val="1200"/>
              </a:spcAft>
              <a:defRPr/>
            </a:pPr>
            <a:r>
              <a:rPr lang="ru-RU" sz="1400" dirty="0">
                <a:solidFill>
                  <a:srgbClr val="FFFFFF"/>
                </a:solidFill>
              </a:rPr>
              <a:t>Компонент Sensor может выступать в качестве прокси-сервера</a:t>
            </a:r>
            <a:br>
              <a:rPr lang="ru-RU" sz="1400" dirty="0">
                <a:solidFill>
                  <a:srgbClr val="FFFFFF"/>
                </a:solidFill>
              </a:rPr>
            </a:br>
            <a:r>
              <a:rPr lang="ru-RU" sz="1400" dirty="0">
                <a:solidFill>
                  <a:srgbClr val="FFFFFF"/>
                </a:solidFill>
              </a:rPr>
              <a:t>для соединений, исходящих от компонента Endpoint Agent.</a:t>
            </a:r>
          </a:p>
        </p:txBody>
      </p:sp>
      <p:sp>
        <p:nvSpPr>
          <p:cNvPr id="18" name="Прямоугольник 14">
            <a:extLst>
              <a:ext uri="{FF2B5EF4-FFF2-40B4-BE49-F238E27FC236}">
                <a16:creationId xmlns:a16="http://schemas.microsoft.com/office/drawing/2014/main" id="{3CF8CDF3-21B4-9503-5E05-1B7A3F0A02E1}"/>
              </a:ext>
            </a:extLst>
          </p:cNvPr>
          <p:cNvSpPr/>
          <p:nvPr/>
        </p:nvSpPr>
        <p:spPr>
          <a:xfrm>
            <a:off x="3906403" y="4337028"/>
            <a:ext cx="7398185" cy="1552818"/>
          </a:xfrm>
          <a:prstGeom prst="rect">
            <a:avLst/>
          </a:prstGeom>
        </p:spPr>
        <p:txBody>
          <a:bodyPr wrap="square" lIns="0" tIns="36000" rIns="0" bIns="54000">
            <a:spAutoFit/>
          </a:bodyPr>
          <a:lstStyle/>
          <a:p>
            <a:pPr>
              <a:spcAft>
                <a:spcPts val="1800"/>
              </a:spcAft>
              <a:defRPr/>
            </a:pPr>
            <a:r>
              <a:rPr lang="en-US" sz="2400" dirty="0">
                <a:solidFill>
                  <a:srgbClr val="FFFFFF"/>
                </a:solidFill>
              </a:rPr>
              <a:t>Kaspersky Security</a:t>
            </a:r>
            <a:r>
              <a:rPr lang="ru-RU" sz="2400" dirty="0">
                <a:solidFill>
                  <a:srgbClr val="FFFFFF"/>
                </a:solidFill>
              </a:rPr>
              <a:t> для интернет-шлюзов</a:t>
            </a:r>
            <a:endParaRPr lang="en-US" sz="2400" dirty="0">
              <a:solidFill>
                <a:srgbClr val="FFFFFF"/>
              </a:solidFill>
            </a:endParaRPr>
          </a:p>
          <a:p>
            <a:pPr>
              <a:spcAft>
                <a:spcPts val="1200"/>
              </a:spcAft>
              <a:defRPr/>
            </a:pPr>
            <a:r>
              <a:rPr lang="ru-RU" sz="1400" dirty="0">
                <a:solidFill>
                  <a:srgbClr val="FFFFFF"/>
                </a:solidFill>
              </a:rPr>
              <a:t>В качестве компонента Sensor может использоваться веб-шлюз Kaspersky Security для интернет-шлюзов, отправляющий веб-ссылки и файлы на обработку в KATA Platform. По результатам обработки в решении KATA, веб-шлюз будет блокировать корпоративным пользователям доступ к ссылкам и файлам для скачивания.</a:t>
            </a:r>
          </a:p>
        </p:txBody>
      </p:sp>
      <p:sp>
        <p:nvSpPr>
          <p:cNvPr id="19" name="Прямоугольник 14">
            <a:extLst>
              <a:ext uri="{FF2B5EF4-FFF2-40B4-BE49-F238E27FC236}">
                <a16:creationId xmlns:a16="http://schemas.microsoft.com/office/drawing/2014/main" id="{9A6729F9-2C24-4717-2C47-35C106D88C47}"/>
              </a:ext>
            </a:extLst>
          </p:cNvPr>
          <p:cNvSpPr/>
          <p:nvPr/>
        </p:nvSpPr>
        <p:spPr>
          <a:xfrm>
            <a:off x="3906403" y="1445295"/>
            <a:ext cx="4158772" cy="2568480"/>
          </a:xfrm>
          <a:prstGeom prst="rect">
            <a:avLst/>
          </a:prstGeom>
        </p:spPr>
        <p:txBody>
          <a:bodyPr wrap="square" lIns="0" tIns="36000" rIns="0" bIns="54000">
            <a:spAutoFit/>
          </a:bodyPr>
          <a:lstStyle/>
          <a:p>
            <a:pPr lvl="0">
              <a:spcAft>
                <a:spcPts val="180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Kaspersky Security</a:t>
            </a:r>
            <a:br>
              <a:rPr lang="ru-RU" sz="2400" dirty="0">
                <a:solidFill>
                  <a:srgbClr val="FFFFFF"/>
                </a:solidFill>
              </a:rPr>
            </a:br>
            <a:r>
              <a:rPr lang="ru-RU" sz="2400" dirty="0">
                <a:solidFill>
                  <a:srgbClr val="FFFFFF"/>
                </a:solidFill>
              </a:rPr>
              <a:t>для почтовых серверов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lvl="0">
              <a:spcAft>
                <a:spcPts val="1200"/>
              </a:spcAf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В качестве компонента Sensor может использоваться почтовый шлюз – Kaspersky Security </a:t>
            </a:r>
            <a:r>
              <a:rPr lang="ru-RU" sz="1400" dirty="0">
                <a:solidFill>
                  <a:srgbClr val="FFFFFF"/>
                </a:solidFill>
              </a:rPr>
              <a:t>для почтовых серверов,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отправляющий сообщения электронной почты на обработку в KATA. По результатам обработки в решении KATA продукт может блокировать пересылку сообщений конечным пользователям.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6969ED2-8B50-14D6-64BC-97305B193FC7}"/>
              </a:ext>
            </a:extLst>
          </p:cNvPr>
          <p:cNvGrpSpPr/>
          <p:nvPr/>
        </p:nvGrpSpPr>
        <p:grpSpPr>
          <a:xfrm>
            <a:off x="566723" y="2704950"/>
            <a:ext cx="2096180" cy="1720696"/>
            <a:chOff x="859187" y="3060076"/>
            <a:chExt cx="1398804" cy="1148239"/>
          </a:xfrm>
        </p:grpSpPr>
        <p:grpSp>
          <p:nvGrpSpPr>
            <p:cNvPr id="7" name="Graphic 68">
              <a:extLst>
                <a:ext uri="{FF2B5EF4-FFF2-40B4-BE49-F238E27FC236}">
                  <a16:creationId xmlns:a16="http://schemas.microsoft.com/office/drawing/2014/main" id="{9F00471D-53C1-A97A-E959-C7824D2F2574}"/>
                </a:ext>
              </a:extLst>
            </p:cNvPr>
            <p:cNvGrpSpPr/>
            <p:nvPr/>
          </p:nvGrpSpPr>
          <p:grpSpPr>
            <a:xfrm>
              <a:off x="1090830" y="3060076"/>
              <a:ext cx="935518" cy="667910"/>
              <a:chOff x="1256173" y="2860051"/>
              <a:chExt cx="935518" cy="667910"/>
            </a:xfrm>
            <a:gradFill>
              <a:gsLst>
                <a:gs pos="0">
                  <a:srgbClr val="BE63F0"/>
                </a:gs>
                <a:gs pos="75000">
                  <a:srgbClr val="23D1AE"/>
                </a:gs>
              </a:gsLst>
              <a:lin ang="0" scaled="1"/>
            </a:gradFill>
          </p:grpSpPr>
          <p:sp>
            <p:nvSpPr>
              <p:cNvPr id="8" name="Полилиния: фигура 7">
                <a:extLst>
                  <a:ext uri="{FF2B5EF4-FFF2-40B4-BE49-F238E27FC236}">
                    <a16:creationId xmlns:a16="http://schemas.microsoft.com/office/drawing/2014/main" id="{777AB027-E5CE-7747-C0CA-CCFF2E718B04}"/>
                  </a:ext>
                </a:extLst>
              </p:cNvPr>
              <p:cNvSpPr/>
              <p:nvPr/>
            </p:nvSpPr>
            <p:spPr>
              <a:xfrm>
                <a:off x="1663112" y="3132081"/>
                <a:ext cx="123851" cy="123850"/>
              </a:xfrm>
              <a:custGeom>
                <a:avLst/>
                <a:gdLst>
                  <a:gd name="connsiteX0" fmla="*/ 61926 w 123851"/>
                  <a:gd name="connsiteY0" fmla="*/ 35386 h 123850"/>
                  <a:gd name="connsiteX1" fmla="*/ 61926 w 123851"/>
                  <a:gd name="connsiteY1" fmla="*/ 64137 h 123850"/>
                  <a:gd name="connsiteX2" fmla="*/ 61926 w 123851"/>
                  <a:gd name="connsiteY2" fmla="*/ 35386 h 123850"/>
                  <a:gd name="connsiteX3" fmla="*/ 61926 w 123851"/>
                  <a:gd name="connsiteY3" fmla="*/ 123851 h 123850"/>
                  <a:gd name="connsiteX4" fmla="*/ 0 w 123851"/>
                  <a:gd name="connsiteY4" fmla="*/ 61925 h 123850"/>
                  <a:gd name="connsiteX5" fmla="*/ 61926 w 123851"/>
                  <a:gd name="connsiteY5" fmla="*/ 0 h 123850"/>
                  <a:gd name="connsiteX6" fmla="*/ 123851 w 123851"/>
                  <a:gd name="connsiteY6" fmla="*/ 61925 h 123850"/>
                  <a:gd name="connsiteX7" fmla="*/ 61926 w 123851"/>
                  <a:gd name="connsiteY7" fmla="*/ 123851 h 1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851" h="123850">
                    <a:moveTo>
                      <a:pt x="61926" y="35386"/>
                    </a:moveTo>
                    <a:lnTo>
                      <a:pt x="61926" y="64137"/>
                    </a:lnTo>
                    <a:lnTo>
                      <a:pt x="61926" y="35386"/>
                    </a:lnTo>
                    <a:close/>
                    <a:moveTo>
                      <a:pt x="61926" y="123851"/>
                    </a:moveTo>
                    <a:cubicBezTo>
                      <a:pt x="28751" y="123851"/>
                      <a:pt x="0" y="95100"/>
                      <a:pt x="0" y="61925"/>
                    </a:cubicBezTo>
                    <a:cubicBezTo>
                      <a:pt x="0" y="28751"/>
                      <a:pt x="28751" y="0"/>
                      <a:pt x="61926" y="0"/>
                    </a:cubicBezTo>
                    <a:cubicBezTo>
                      <a:pt x="95100" y="0"/>
                      <a:pt x="123851" y="28751"/>
                      <a:pt x="123851" y="61925"/>
                    </a:cubicBezTo>
                    <a:cubicBezTo>
                      <a:pt x="123851" y="97311"/>
                      <a:pt x="95100" y="123851"/>
                      <a:pt x="61926" y="123851"/>
                    </a:cubicBezTo>
                  </a:path>
                </a:pathLst>
              </a:custGeom>
              <a:grpFill/>
              <a:ln w="219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2400"/>
              </a:p>
            </p:txBody>
          </p:sp>
          <p:sp>
            <p:nvSpPr>
              <p:cNvPr id="9" name="Полилиния: фигура 8">
                <a:extLst>
                  <a:ext uri="{FF2B5EF4-FFF2-40B4-BE49-F238E27FC236}">
                    <a16:creationId xmlns:a16="http://schemas.microsoft.com/office/drawing/2014/main" id="{79227EF7-D37A-B294-2F9F-C6111348538D}"/>
                  </a:ext>
                </a:extLst>
              </p:cNvPr>
              <p:cNvSpPr/>
              <p:nvPr/>
            </p:nvSpPr>
            <p:spPr>
              <a:xfrm>
                <a:off x="1873217" y="2999383"/>
                <a:ext cx="126062" cy="389245"/>
              </a:xfrm>
              <a:custGeom>
                <a:avLst/>
                <a:gdLst>
                  <a:gd name="connsiteX0" fmla="*/ 44233 w 126062"/>
                  <a:gd name="connsiteY0" fmla="*/ 389246 h 389245"/>
                  <a:gd name="connsiteX1" fmla="*/ 0 w 126062"/>
                  <a:gd name="connsiteY1" fmla="*/ 345013 h 389245"/>
                  <a:gd name="connsiteX2" fmla="*/ 59714 w 126062"/>
                  <a:gd name="connsiteY2" fmla="*/ 194623 h 389245"/>
                  <a:gd name="connsiteX3" fmla="*/ 0 w 126062"/>
                  <a:gd name="connsiteY3" fmla="*/ 44232 h 389245"/>
                  <a:gd name="connsiteX4" fmla="*/ 44233 w 126062"/>
                  <a:gd name="connsiteY4" fmla="*/ 0 h 389245"/>
                  <a:gd name="connsiteX5" fmla="*/ 126063 w 126062"/>
                  <a:gd name="connsiteY5" fmla="*/ 194623 h 389245"/>
                  <a:gd name="connsiteX6" fmla="*/ 44233 w 126062"/>
                  <a:gd name="connsiteY6" fmla="*/ 389246 h 389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6062" h="389245">
                    <a:moveTo>
                      <a:pt x="44233" y="389246"/>
                    </a:moveTo>
                    <a:lnTo>
                      <a:pt x="0" y="345013"/>
                    </a:lnTo>
                    <a:cubicBezTo>
                      <a:pt x="37598" y="305204"/>
                      <a:pt x="59714" y="249913"/>
                      <a:pt x="59714" y="194623"/>
                    </a:cubicBezTo>
                    <a:cubicBezTo>
                      <a:pt x="59714" y="139332"/>
                      <a:pt x="37598" y="84042"/>
                      <a:pt x="0" y="44232"/>
                    </a:cubicBezTo>
                    <a:lnTo>
                      <a:pt x="44233" y="0"/>
                    </a:lnTo>
                    <a:cubicBezTo>
                      <a:pt x="92888" y="50867"/>
                      <a:pt x="126063" y="121639"/>
                      <a:pt x="126063" y="194623"/>
                    </a:cubicBezTo>
                    <a:cubicBezTo>
                      <a:pt x="126063" y="267606"/>
                      <a:pt x="92888" y="340590"/>
                      <a:pt x="44233" y="389246"/>
                    </a:cubicBezTo>
                  </a:path>
                </a:pathLst>
              </a:custGeom>
              <a:grpFill/>
              <a:ln w="219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2400"/>
              </a:p>
            </p:txBody>
          </p:sp>
          <p:sp>
            <p:nvSpPr>
              <p:cNvPr id="10" name="Полилиния: фигура 9">
                <a:extLst>
                  <a:ext uri="{FF2B5EF4-FFF2-40B4-BE49-F238E27FC236}">
                    <a16:creationId xmlns:a16="http://schemas.microsoft.com/office/drawing/2014/main" id="{FAB4C827-8475-3108-D182-F81BE0F29C74}"/>
                  </a:ext>
                </a:extLst>
              </p:cNvPr>
              <p:cNvSpPr/>
              <p:nvPr/>
            </p:nvSpPr>
            <p:spPr>
              <a:xfrm>
                <a:off x="1448584" y="2999383"/>
                <a:ext cx="121639" cy="389245"/>
              </a:xfrm>
              <a:custGeom>
                <a:avLst/>
                <a:gdLst>
                  <a:gd name="connsiteX0" fmla="*/ 77407 w 121639"/>
                  <a:gd name="connsiteY0" fmla="*/ 389246 h 389245"/>
                  <a:gd name="connsiteX1" fmla="*/ 0 w 121639"/>
                  <a:gd name="connsiteY1" fmla="*/ 194623 h 389245"/>
                  <a:gd name="connsiteX2" fmla="*/ 77407 w 121639"/>
                  <a:gd name="connsiteY2" fmla="*/ 0 h 389245"/>
                  <a:gd name="connsiteX3" fmla="*/ 121640 w 121639"/>
                  <a:gd name="connsiteY3" fmla="*/ 44232 h 389245"/>
                  <a:gd name="connsiteX4" fmla="*/ 61926 w 121639"/>
                  <a:gd name="connsiteY4" fmla="*/ 194623 h 389245"/>
                  <a:gd name="connsiteX5" fmla="*/ 121640 w 121639"/>
                  <a:gd name="connsiteY5" fmla="*/ 345013 h 389245"/>
                  <a:gd name="connsiteX6" fmla="*/ 77407 w 121639"/>
                  <a:gd name="connsiteY6" fmla="*/ 389246 h 389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39" h="389245">
                    <a:moveTo>
                      <a:pt x="77407" y="389246"/>
                    </a:moveTo>
                    <a:cubicBezTo>
                      <a:pt x="28751" y="338378"/>
                      <a:pt x="0" y="267606"/>
                      <a:pt x="0" y="194623"/>
                    </a:cubicBezTo>
                    <a:cubicBezTo>
                      <a:pt x="0" y="121639"/>
                      <a:pt x="26540" y="50867"/>
                      <a:pt x="77407" y="0"/>
                    </a:cubicBezTo>
                    <a:lnTo>
                      <a:pt x="121640" y="44232"/>
                    </a:lnTo>
                    <a:cubicBezTo>
                      <a:pt x="84042" y="84042"/>
                      <a:pt x="61926" y="139332"/>
                      <a:pt x="61926" y="194623"/>
                    </a:cubicBezTo>
                    <a:cubicBezTo>
                      <a:pt x="61926" y="249913"/>
                      <a:pt x="84042" y="305204"/>
                      <a:pt x="121640" y="345013"/>
                    </a:cubicBezTo>
                    <a:lnTo>
                      <a:pt x="77407" y="389246"/>
                    </a:lnTo>
                    <a:close/>
                  </a:path>
                </a:pathLst>
              </a:custGeom>
              <a:grpFill/>
              <a:ln w="219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2400"/>
              </a:p>
            </p:txBody>
          </p:sp>
          <p:sp>
            <p:nvSpPr>
              <p:cNvPr id="11" name="Полилиния: фигура 10">
                <a:extLst>
                  <a:ext uri="{FF2B5EF4-FFF2-40B4-BE49-F238E27FC236}">
                    <a16:creationId xmlns:a16="http://schemas.microsoft.com/office/drawing/2014/main" id="{38F880DA-56BB-B129-C3F2-7E963B18E478}"/>
                  </a:ext>
                </a:extLst>
              </p:cNvPr>
              <p:cNvSpPr/>
              <p:nvPr/>
            </p:nvSpPr>
            <p:spPr>
              <a:xfrm>
                <a:off x="2010338" y="2860051"/>
                <a:ext cx="181353" cy="667910"/>
              </a:xfrm>
              <a:custGeom>
                <a:avLst/>
                <a:gdLst>
                  <a:gd name="connsiteX0" fmla="*/ 44233 w 181353"/>
                  <a:gd name="connsiteY0" fmla="*/ 667910 h 667910"/>
                  <a:gd name="connsiteX1" fmla="*/ 0 w 181353"/>
                  <a:gd name="connsiteY1" fmla="*/ 623678 h 667910"/>
                  <a:gd name="connsiteX2" fmla="*/ 121640 w 181353"/>
                  <a:gd name="connsiteY2" fmla="*/ 333955 h 667910"/>
                  <a:gd name="connsiteX3" fmla="*/ 0 w 181353"/>
                  <a:gd name="connsiteY3" fmla="*/ 44232 h 667910"/>
                  <a:gd name="connsiteX4" fmla="*/ 44233 w 181353"/>
                  <a:gd name="connsiteY4" fmla="*/ 0 h 667910"/>
                  <a:gd name="connsiteX5" fmla="*/ 181354 w 181353"/>
                  <a:gd name="connsiteY5" fmla="*/ 333955 h 667910"/>
                  <a:gd name="connsiteX6" fmla="*/ 44233 w 181353"/>
                  <a:gd name="connsiteY6" fmla="*/ 667910 h 66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1353" h="667910">
                    <a:moveTo>
                      <a:pt x="44233" y="667910"/>
                    </a:moveTo>
                    <a:lnTo>
                      <a:pt x="0" y="623678"/>
                    </a:lnTo>
                    <a:cubicBezTo>
                      <a:pt x="77407" y="546271"/>
                      <a:pt x="121640" y="446748"/>
                      <a:pt x="121640" y="333955"/>
                    </a:cubicBezTo>
                    <a:cubicBezTo>
                      <a:pt x="121640" y="221162"/>
                      <a:pt x="77407" y="123851"/>
                      <a:pt x="0" y="44232"/>
                    </a:cubicBezTo>
                    <a:lnTo>
                      <a:pt x="44233" y="0"/>
                    </a:lnTo>
                    <a:cubicBezTo>
                      <a:pt x="132698" y="88465"/>
                      <a:pt x="181354" y="205681"/>
                      <a:pt x="181354" y="333955"/>
                    </a:cubicBezTo>
                    <a:cubicBezTo>
                      <a:pt x="181354" y="462229"/>
                      <a:pt x="132698" y="579445"/>
                      <a:pt x="44233" y="667910"/>
                    </a:cubicBezTo>
                  </a:path>
                </a:pathLst>
              </a:custGeom>
              <a:grpFill/>
              <a:ln w="219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2400"/>
              </a:p>
            </p:txBody>
          </p:sp>
          <p:sp>
            <p:nvSpPr>
              <p:cNvPr id="12" name="Полилиния: фигура 11">
                <a:extLst>
                  <a:ext uri="{FF2B5EF4-FFF2-40B4-BE49-F238E27FC236}">
                    <a16:creationId xmlns:a16="http://schemas.microsoft.com/office/drawing/2014/main" id="{CB061FAD-189C-503F-B838-1994E554E205}"/>
                  </a:ext>
                </a:extLst>
              </p:cNvPr>
              <p:cNvSpPr/>
              <p:nvPr/>
            </p:nvSpPr>
            <p:spPr>
              <a:xfrm>
                <a:off x="1256173" y="2862263"/>
                <a:ext cx="176930" cy="665698"/>
              </a:xfrm>
              <a:custGeom>
                <a:avLst/>
                <a:gdLst>
                  <a:gd name="connsiteX0" fmla="*/ 137121 w 176930"/>
                  <a:gd name="connsiteY0" fmla="*/ 665699 h 665698"/>
                  <a:gd name="connsiteX1" fmla="*/ 0 w 176930"/>
                  <a:gd name="connsiteY1" fmla="*/ 333955 h 665698"/>
                  <a:gd name="connsiteX2" fmla="*/ 137121 w 176930"/>
                  <a:gd name="connsiteY2" fmla="*/ 0 h 665698"/>
                  <a:gd name="connsiteX3" fmla="*/ 176930 w 176930"/>
                  <a:gd name="connsiteY3" fmla="*/ 44232 h 665698"/>
                  <a:gd name="connsiteX4" fmla="*/ 61926 w 176930"/>
                  <a:gd name="connsiteY4" fmla="*/ 333955 h 665698"/>
                  <a:gd name="connsiteX5" fmla="*/ 176930 w 176930"/>
                  <a:gd name="connsiteY5" fmla="*/ 621466 h 665698"/>
                  <a:gd name="connsiteX6" fmla="*/ 137121 w 176930"/>
                  <a:gd name="connsiteY6" fmla="*/ 665699 h 665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6930" h="665698">
                    <a:moveTo>
                      <a:pt x="137121" y="665699"/>
                    </a:moveTo>
                    <a:cubicBezTo>
                      <a:pt x="44233" y="577234"/>
                      <a:pt x="0" y="460018"/>
                      <a:pt x="0" y="333955"/>
                    </a:cubicBezTo>
                    <a:cubicBezTo>
                      <a:pt x="0" y="207893"/>
                      <a:pt x="44233" y="88465"/>
                      <a:pt x="137121" y="0"/>
                    </a:cubicBezTo>
                    <a:lnTo>
                      <a:pt x="176930" y="44232"/>
                    </a:lnTo>
                    <a:cubicBezTo>
                      <a:pt x="99523" y="121639"/>
                      <a:pt x="61926" y="221162"/>
                      <a:pt x="61926" y="333955"/>
                    </a:cubicBezTo>
                    <a:cubicBezTo>
                      <a:pt x="61926" y="446748"/>
                      <a:pt x="99523" y="544059"/>
                      <a:pt x="176930" y="621466"/>
                    </a:cubicBezTo>
                    <a:lnTo>
                      <a:pt x="137121" y="665699"/>
                    </a:lnTo>
                    <a:close/>
                  </a:path>
                </a:pathLst>
              </a:custGeom>
              <a:grpFill/>
              <a:ln w="219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2400"/>
              </a:p>
            </p:txBody>
          </p:sp>
        </p:grpSp>
        <p:sp>
          <p:nvSpPr>
            <p:cNvPr id="43" name="Прямоугольник 71">
              <a:extLst>
                <a:ext uri="{FF2B5EF4-FFF2-40B4-BE49-F238E27FC236}">
                  <a16:creationId xmlns:a16="http://schemas.microsoft.com/office/drawing/2014/main" id="{14B058A8-2A13-B805-D84B-9C4F86689723}"/>
                </a:ext>
              </a:extLst>
            </p:cNvPr>
            <p:cNvSpPr/>
            <p:nvPr/>
          </p:nvSpPr>
          <p:spPr>
            <a:xfrm>
              <a:off x="859187" y="3859165"/>
              <a:ext cx="1398804" cy="3491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8">
                <a:spcAft>
                  <a:spcPts val="1200"/>
                </a:spcAft>
                <a:defRPr/>
              </a:pPr>
              <a:r>
                <a:rPr lang="en-US" sz="2800" dirty="0">
                  <a:solidFill>
                    <a:schemeClr val="bg1"/>
                  </a:solidFill>
                </a:rPr>
                <a:t>Sensor</a:t>
              </a:r>
              <a:endParaRPr lang="ru-RU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Freeform: Shape 18">
            <a:extLst>
              <a:ext uri="{FF2B5EF4-FFF2-40B4-BE49-F238E27FC236}">
                <a16:creationId xmlns:a16="http://schemas.microsoft.com/office/drawing/2014/main" id="{BC726539-B22F-D4F9-2D17-5D3450BA5608}"/>
              </a:ext>
            </a:extLst>
          </p:cNvPr>
          <p:cNvSpPr/>
          <p:nvPr/>
        </p:nvSpPr>
        <p:spPr bwMode="auto">
          <a:xfrm rot="10800000" flipH="1">
            <a:off x="2734986" y="3318083"/>
            <a:ext cx="290255" cy="494430"/>
          </a:xfrm>
          <a:custGeom>
            <a:avLst/>
            <a:gdLst>
              <a:gd name="connsiteX0" fmla="*/ 539429 w 1022418"/>
              <a:gd name="connsiteY0" fmla="*/ 1741630 h 1741630"/>
              <a:gd name="connsiteX1" fmla="*/ 0 w 1022418"/>
              <a:gd name="connsiteY1" fmla="*/ 1741630 h 1741630"/>
              <a:gd name="connsiteX2" fmla="*/ 482989 w 1022418"/>
              <a:gd name="connsiteY2" fmla="*/ 870815 h 1741630"/>
              <a:gd name="connsiteX3" fmla="*/ 0 w 1022418"/>
              <a:gd name="connsiteY3" fmla="*/ 0 h 1741630"/>
              <a:gd name="connsiteX4" fmla="*/ 539429 w 1022418"/>
              <a:gd name="connsiteY4" fmla="*/ 0 h 1741630"/>
              <a:gd name="connsiteX5" fmla="*/ 1022418 w 1022418"/>
              <a:gd name="connsiteY5" fmla="*/ 870815 h 1741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418" h="1741630">
                <a:moveTo>
                  <a:pt x="539429" y="1741630"/>
                </a:moveTo>
                <a:lnTo>
                  <a:pt x="0" y="1741630"/>
                </a:lnTo>
                <a:lnTo>
                  <a:pt x="482989" y="870815"/>
                </a:lnTo>
                <a:lnTo>
                  <a:pt x="0" y="0"/>
                </a:lnTo>
                <a:lnTo>
                  <a:pt x="539429" y="0"/>
                </a:lnTo>
                <a:lnTo>
                  <a:pt x="1022418" y="870815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</a:ln>
          <a:effectLst/>
        </p:spPr>
        <p:txBody>
          <a:bodyPr lIns="148500" tIns="27000" rIns="148500" bIns="40500" rtlCol="0" anchor="ctr"/>
          <a:lstStyle/>
          <a:p>
            <a:pPr algn="ctr" defTabSz="685800">
              <a:defRPr/>
            </a:pPr>
            <a:endParaRPr lang="ru-RU" b="1">
              <a:solidFill>
                <a:srgbClr val="FFFFFF"/>
              </a:solidFill>
              <a:latin typeface="Kaspersky Sans"/>
            </a:endParaRPr>
          </a:p>
        </p:txBody>
      </p:sp>
      <p:sp>
        <p:nvSpPr>
          <p:cNvPr id="14" name="Right Bracket 17">
            <a:extLst>
              <a:ext uri="{FF2B5EF4-FFF2-40B4-BE49-F238E27FC236}">
                <a16:creationId xmlns:a16="http://schemas.microsoft.com/office/drawing/2014/main" id="{B641EDBD-F478-7397-F2DD-F2DC2D540915}"/>
              </a:ext>
            </a:extLst>
          </p:cNvPr>
          <p:cNvSpPr/>
          <p:nvPr/>
        </p:nvSpPr>
        <p:spPr>
          <a:xfrm flipH="1">
            <a:off x="3411084" y="1395045"/>
            <a:ext cx="172344" cy="4577130"/>
          </a:xfrm>
          <a:prstGeom prst="rightBracket">
            <a:avLst>
              <a:gd name="adj" fmla="val 149615"/>
            </a:avLst>
          </a:prstGeom>
          <a:noFill/>
          <a:ln>
            <a:solidFill>
              <a:srgbClr val="375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28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0729 2.59259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57">
            <a:extLst>
              <a:ext uri="{FF2B5EF4-FFF2-40B4-BE49-F238E27FC236}">
                <a16:creationId xmlns:a16="http://schemas.microsoft.com/office/drawing/2014/main" id="{534B2078-E643-38C8-DF50-D603D79446E7}"/>
              </a:ext>
            </a:extLst>
          </p:cNvPr>
          <p:cNvSpPr/>
          <p:nvPr/>
        </p:nvSpPr>
        <p:spPr>
          <a:xfrm rot="16200000">
            <a:off x="5443342" y="1041830"/>
            <a:ext cx="912160" cy="2295085"/>
          </a:xfrm>
          <a:prstGeom prst="roundRect">
            <a:avLst>
              <a:gd name="adj" fmla="val 21543"/>
            </a:avLst>
          </a:prstGeom>
          <a:solidFill>
            <a:schemeClr val="tx2"/>
          </a:solidFill>
          <a:ln w="25400">
            <a:gradFill flip="none" rotWithShape="1">
              <a:gsLst>
                <a:gs pos="75000">
                  <a:schemeClr val="accent1"/>
                </a:gs>
                <a:gs pos="0">
                  <a:srgbClr val="BE63F0"/>
                </a:gs>
              </a:gsLst>
              <a:lin ang="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lIns="144000" tIns="36000" rIns="144000" bIns="54000" rtlCol="0" anchor="ctr"/>
          <a:lstStyle/>
          <a:p>
            <a:pPr algn="ctr">
              <a:spcAft>
                <a:spcPts val="1200"/>
              </a:spcAft>
            </a:pPr>
            <a:endParaRPr lang="ru-RU" sz="1400" dirty="0">
              <a:gradFill>
                <a:gsLst>
                  <a:gs pos="75000">
                    <a:schemeClr val="accent1"/>
                  </a:gs>
                  <a:gs pos="0">
                    <a:srgbClr val="BE63F0"/>
                  </a:gs>
                </a:gsLst>
                <a:lin ang="0" scaled="1"/>
              </a:gradFill>
            </a:endParaRPr>
          </a:p>
        </p:txBody>
      </p:sp>
      <p:pic>
        <p:nvPicPr>
          <p:cNvPr id="6" name="Graphic 293">
            <a:extLst>
              <a:ext uri="{FF2B5EF4-FFF2-40B4-BE49-F238E27FC236}">
                <a16:creationId xmlns:a16="http://schemas.microsoft.com/office/drawing/2014/main" id="{D8659A20-8D78-99C6-FB63-61B5A7F41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8932" y="1894099"/>
            <a:ext cx="1466850" cy="59055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76007C6-5B3D-858D-F48E-E79FAE83A6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748" y="3728458"/>
            <a:ext cx="2138104" cy="603892"/>
          </a:xfrm>
          <a:prstGeom prst="rect">
            <a:avLst/>
          </a:prstGeom>
        </p:spPr>
      </p:pic>
      <p:sp>
        <p:nvSpPr>
          <p:cNvPr id="9" name="Rectangle: Rounded Corners 157">
            <a:extLst>
              <a:ext uri="{FF2B5EF4-FFF2-40B4-BE49-F238E27FC236}">
                <a16:creationId xmlns:a16="http://schemas.microsoft.com/office/drawing/2014/main" id="{30C1089D-E1E8-B84C-4042-3920F5A3509B}"/>
              </a:ext>
            </a:extLst>
          </p:cNvPr>
          <p:cNvSpPr/>
          <p:nvPr/>
        </p:nvSpPr>
        <p:spPr>
          <a:xfrm rot="16200000">
            <a:off x="9198325" y="2881912"/>
            <a:ext cx="912160" cy="2295085"/>
          </a:xfrm>
          <a:prstGeom prst="roundRect">
            <a:avLst>
              <a:gd name="adj" fmla="val 24521"/>
            </a:avLst>
          </a:prstGeom>
          <a:noFill/>
          <a:ln w="25400">
            <a:gradFill flip="none" rotWithShape="1">
              <a:gsLst>
                <a:gs pos="75000">
                  <a:schemeClr val="accent1"/>
                </a:gs>
                <a:gs pos="0">
                  <a:srgbClr val="BE63F0"/>
                </a:gs>
              </a:gsLst>
              <a:lin ang="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lIns="144000" tIns="36000" rIns="144000" bIns="54000" rtlCol="0" anchor="ctr"/>
          <a:lstStyle/>
          <a:p>
            <a:pPr algn="ctr">
              <a:spcAft>
                <a:spcPts val="1200"/>
              </a:spcAft>
            </a:pPr>
            <a:endParaRPr lang="ru-RU" sz="1400" dirty="0">
              <a:gradFill>
                <a:gsLst>
                  <a:gs pos="75000">
                    <a:schemeClr val="accent1"/>
                  </a:gs>
                  <a:gs pos="0">
                    <a:srgbClr val="BE63F0"/>
                  </a:gs>
                </a:gsLst>
                <a:lin ang="0" scaled="1"/>
              </a:gradFill>
            </a:endParaRPr>
          </a:p>
        </p:txBody>
      </p:sp>
      <p:sp>
        <p:nvSpPr>
          <p:cNvPr id="13" name="Freeform: Shape 352">
            <a:extLst>
              <a:ext uri="{FF2B5EF4-FFF2-40B4-BE49-F238E27FC236}">
                <a16:creationId xmlns:a16="http://schemas.microsoft.com/office/drawing/2014/main" id="{21DB0C69-7248-FF09-4BAF-8B7559DACE9F}"/>
              </a:ext>
            </a:extLst>
          </p:cNvPr>
          <p:cNvSpPr/>
          <p:nvPr/>
        </p:nvSpPr>
        <p:spPr>
          <a:xfrm>
            <a:off x="0" y="517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1167064 w 12192000"/>
              <a:gd name="connsiteY1" fmla="*/ 0 h 6858000"/>
              <a:gd name="connsiteX2" fmla="*/ 11167064 w 12192000"/>
              <a:gd name="connsiteY2" fmla="*/ 1295789 h 6858000"/>
              <a:gd name="connsiteX3" fmla="*/ 12192000 w 12192000"/>
              <a:gd name="connsiteY3" fmla="*/ 1295789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1167064" y="0"/>
                </a:lnTo>
                <a:lnTo>
                  <a:pt x="11167064" y="1295789"/>
                </a:lnTo>
                <a:lnTo>
                  <a:pt x="12192000" y="1295789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D1D1B">
              <a:alpha val="89000"/>
            </a:srgb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: Rounded Corners 157">
            <a:extLst>
              <a:ext uri="{FF2B5EF4-FFF2-40B4-BE49-F238E27FC236}">
                <a16:creationId xmlns:a16="http://schemas.microsoft.com/office/drawing/2014/main" id="{A1BB8BCE-94F8-F9C9-619F-416A8D5379C6}"/>
              </a:ext>
            </a:extLst>
          </p:cNvPr>
          <p:cNvSpPr/>
          <p:nvPr/>
        </p:nvSpPr>
        <p:spPr>
          <a:xfrm rot="16200000">
            <a:off x="5443344" y="2881911"/>
            <a:ext cx="912160" cy="2295085"/>
          </a:xfrm>
          <a:prstGeom prst="roundRect">
            <a:avLst>
              <a:gd name="adj" fmla="val 24521"/>
            </a:avLst>
          </a:prstGeom>
          <a:noFill/>
          <a:ln w="25400">
            <a:gradFill flip="none" rotWithShape="1">
              <a:gsLst>
                <a:gs pos="75000">
                  <a:schemeClr val="accent1"/>
                </a:gs>
                <a:gs pos="0">
                  <a:srgbClr val="BE63F0"/>
                </a:gs>
              </a:gsLst>
              <a:lin ang="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lIns="144000" tIns="36000" rIns="144000" bIns="54000" rtlCol="0" anchor="ctr"/>
          <a:lstStyle/>
          <a:p>
            <a:pPr algn="ctr">
              <a:spcAft>
                <a:spcPts val="1200"/>
              </a:spcAft>
            </a:pPr>
            <a:endParaRPr lang="ru-RU" sz="1400" dirty="0">
              <a:gradFill>
                <a:gsLst>
                  <a:gs pos="75000">
                    <a:schemeClr val="accent1"/>
                  </a:gs>
                  <a:gs pos="0">
                    <a:srgbClr val="BE63F0"/>
                  </a:gs>
                </a:gsLst>
                <a:lin ang="0" scaled="1"/>
              </a:gradFill>
            </a:endParaRPr>
          </a:p>
        </p:txBody>
      </p:sp>
      <p:sp>
        <p:nvSpPr>
          <p:cNvPr id="32" name="Текст 4">
            <a:extLst>
              <a:ext uri="{FF2B5EF4-FFF2-40B4-BE49-F238E27FC236}">
                <a16:creationId xmlns:a16="http://schemas.microsoft.com/office/drawing/2014/main" id="{9EA287E7-B132-4042-9079-AC2E5B6F5014}"/>
              </a:ext>
            </a:extLst>
          </p:cNvPr>
          <p:cNvSpPr txBox="1">
            <a:spLocks/>
          </p:cNvSpPr>
          <p:nvPr/>
        </p:nvSpPr>
        <p:spPr>
          <a:xfrm>
            <a:off x="279700" y="146254"/>
            <a:ext cx="10337556" cy="720545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Blip>
                <a:blip r:embed="rId6"/>
              </a:buBlip>
              <a:defRPr sz="1500" kern="1200">
                <a:solidFill>
                  <a:schemeClr val="bg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n-US" sz="2000" dirty="0">
                <a:latin typeface="+mj-lt"/>
              </a:rPr>
            </a:br>
            <a:r>
              <a:rPr lang="ru-RU" sz="2000" dirty="0">
                <a:solidFill>
                  <a:srgbClr val="FFFFFF"/>
                </a:solidFill>
                <a:latin typeface="+mj-lt"/>
              </a:rPr>
              <a:t>Интеграция с почтовым шлюзом и системой защиты веб-трафика. Сценарий 1</a:t>
            </a:r>
          </a:p>
        </p:txBody>
      </p:sp>
      <p:pic>
        <p:nvPicPr>
          <p:cNvPr id="16" name="Graphic 155">
            <a:extLst>
              <a:ext uri="{FF2B5EF4-FFF2-40B4-BE49-F238E27FC236}">
                <a16:creationId xmlns:a16="http://schemas.microsoft.com/office/drawing/2014/main" id="{92C6F228-44B2-7F49-59C0-E95BED69EC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8932" y="3734252"/>
            <a:ext cx="1618839" cy="590400"/>
          </a:xfrm>
          <a:prstGeom prst="rect">
            <a:avLst/>
          </a:prstGeom>
        </p:spPr>
      </p:pic>
      <p:cxnSp>
        <p:nvCxnSpPr>
          <p:cNvPr id="17" name="Connector: Elbow 83">
            <a:extLst>
              <a:ext uri="{FF2B5EF4-FFF2-40B4-BE49-F238E27FC236}">
                <a16:creationId xmlns:a16="http://schemas.microsoft.com/office/drawing/2014/main" id="{34EECAAD-A434-E5BB-F3A5-DC493FD3F2E3}"/>
              </a:ext>
            </a:extLst>
          </p:cNvPr>
          <p:cNvCxnSpPr>
            <a:cxnSpLocks/>
            <a:stCxn id="56" idx="3"/>
            <a:endCxn id="46" idx="2"/>
          </p:cNvCxnSpPr>
          <p:nvPr/>
        </p:nvCxnSpPr>
        <p:spPr>
          <a:xfrm flipV="1">
            <a:off x="2237809" y="2557801"/>
            <a:ext cx="0" cy="1015573"/>
          </a:xfrm>
          <a:prstGeom prst="straightConnector1">
            <a:avLst/>
          </a:prstGeom>
          <a:ln w="12700" cap="sq">
            <a:solidFill>
              <a:srgbClr val="556E6E"/>
            </a:solidFill>
            <a:miter lim="800000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">
            <a:extLst>
              <a:ext uri="{FF2B5EF4-FFF2-40B4-BE49-F238E27FC236}">
                <a16:creationId xmlns:a16="http://schemas.microsoft.com/office/drawing/2014/main" id="{DFB3C685-5246-5239-2825-733809B0C5F5}"/>
              </a:ext>
            </a:extLst>
          </p:cNvPr>
          <p:cNvSpPr/>
          <p:nvPr/>
        </p:nvSpPr>
        <p:spPr>
          <a:xfrm>
            <a:off x="2642364" y="2846156"/>
            <a:ext cx="883393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Отправка письма</a:t>
            </a:r>
          </a:p>
        </p:txBody>
      </p:sp>
      <p:pic>
        <p:nvPicPr>
          <p:cNvPr id="25" name="Graphic 213">
            <a:extLst>
              <a:ext uri="{FF2B5EF4-FFF2-40B4-BE49-F238E27FC236}">
                <a16:creationId xmlns:a16="http://schemas.microsoft.com/office/drawing/2014/main" id="{F3673865-3F47-B3F5-384D-9A6422A171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66609" y="3734177"/>
            <a:ext cx="1485900" cy="590550"/>
          </a:xfrm>
          <a:prstGeom prst="rect">
            <a:avLst/>
          </a:prstGeom>
        </p:spPr>
      </p:pic>
      <p:cxnSp>
        <p:nvCxnSpPr>
          <p:cNvPr id="26" name="Connector: Elbow 83">
            <a:extLst>
              <a:ext uri="{FF2B5EF4-FFF2-40B4-BE49-F238E27FC236}">
                <a16:creationId xmlns:a16="http://schemas.microsoft.com/office/drawing/2014/main" id="{70B2628E-D35C-260F-4B32-33270032FA13}"/>
              </a:ext>
            </a:extLst>
          </p:cNvPr>
          <p:cNvCxnSpPr>
            <a:cxnSpLocks/>
          </p:cNvCxnSpPr>
          <p:nvPr/>
        </p:nvCxnSpPr>
        <p:spPr>
          <a:xfrm flipH="1">
            <a:off x="3385351" y="3854333"/>
            <a:ext cx="1336551" cy="0"/>
          </a:xfrm>
          <a:prstGeom prst="straightConnector1">
            <a:avLst/>
          </a:prstGeom>
          <a:ln w="12700" cap="sq">
            <a:solidFill>
              <a:srgbClr val="556E6E"/>
            </a:solidFill>
            <a:miter lim="800000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83">
            <a:extLst>
              <a:ext uri="{FF2B5EF4-FFF2-40B4-BE49-F238E27FC236}">
                <a16:creationId xmlns:a16="http://schemas.microsoft.com/office/drawing/2014/main" id="{A30A9E28-6F38-F9B3-ADF3-FA1B9A455575}"/>
              </a:ext>
            </a:extLst>
          </p:cNvPr>
          <p:cNvCxnSpPr>
            <a:cxnSpLocks/>
          </p:cNvCxnSpPr>
          <p:nvPr/>
        </p:nvCxnSpPr>
        <p:spPr>
          <a:xfrm rot="10800000" flipH="1">
            <a:off x="3385351" y="4181725"/>
            <a:ext cx="1336551" cy="0"/>
          </a:xfrm>
          <a:prstGeom prst="straightConnector1">
            <a:avLst/>
          </a:prstGeom>
          <a:ln w="12700" cap="sq">
            <a:solidFill>
              <a:srgbClr val="556E6E"/>
            </a:solidFill>
            <a:miter lim="800000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1">
            <a:extLst>
              <a:ext uri="{FF2B5EF4-FFF2-40B4-BE49-F238E27FC236}">
                <a16:creationId xmlns:a16="http://schemas.microsoft.com/office/drawing/2014/main" id="{97DBB7D1-EA13-C2D8-50E2-9FAA1C165C31}"/>
              </a:ext>
            </a:extLst>
          </p:cNvPr>
          <p:cNvSpPr/>
          <p:nvPr/>
        </p:nvSpPr>
        <p:spPr>
          <a:xfrm>
            <a:off x="3906636" y="3308858"/>
            <a:ext cx="883393" cy="46166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Передача вложения на анализ</a:t>
            </a:r>
          </a:p>
        </p:txBody>
      </p:sp>
      <p:sp>
        <p:nvSpPr>
          <p:cNvPr id="33" name="Прямоугольник 1">
            <a:extLst>
              <a:ext uri="{FF2B5EF4-FFF2-40B4-BE49-F238E27FC236}">
                <a16:creationId xmlns:a16="http://schemas.microsoft.com/office/drawing/2014/main" id="{74D6A310-A008-E6D3-2555-1E1C3FBE5DF6}"/>
              </a:ext>
            </a:extLst>
          </p:cNvPr>
          <p:cNvSpPr/>
          <p:nvPr/>
        </p:nvSpPr>
        <p:spPr>
          <a:xfrm>
            <a:off x="3906636" y="4359773"/>
            <a:ext cx="883393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0" dirty="0">
                <a:solidFill>
                  <a:schemeClr val="bg1"/>
                </a:solidFill>
              </a:rPr>
              <a:t>Отправка вердикта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35" name="Connector: Elbow 83">
            <a:extLst>
              <a:ext uri="{FF2B5EF4-FFF2-40B4-BE49-F238E27FC236}">
                <a16:creationId xmlns:a16="http://schemas.microsoft.com/office/drawing/2014/main" id="{6B93034A-C14D-ADD4-2882-17367E17FBBE}"/>
              </a:ext>
            </a:extLst>
          </p:cNvPr>
          <p:cNvCxnSpPr>
            <a:cxnSpLocks/>
          </p:cNvCxnSpPr>
          <p:nvPr/>
        </p:nvCxnSpPr>
        <p:spPr>
          <a:xfrm flipV="1">
            <a:off x="2237810" y="4485533"/>
            <a:ext cx="0" cy="1052646"/>
          </a:xfrm>
          <a:prstGeom prst="straightConnector1">
            <a:avLst/>
          </a:prstGeom>
          <a:ln w="12700" cap="sq">
            <a:solidFill>
              <a:srgbClr val="556E6E"/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1">
            <a:extLst>
              <a:ext uri="{FF2B5EF4-FFF2-40B4-BE49-F238E27FC236}">
                <a16:creationId xmlns:a16="http://schemas.microsoft.com/office/drawing/2014/main" id="{8D8B8E03-A1D3-C3CA-755B-DF03399A0235}"/>
              </a:ext>
            </a:extLst>
          </p:cNvPr>
          <p:cNvSpPr/>
          <p:nvPr/>
        </p:nvSpPr>
        <p:spPr>
          <a:xfrm>
            <a:off x="2709412" y="4792087"/>
            <a:ext cx="883393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Блокировка письма</a:t>
            </a:r>
          </a:p>
        </p:txBody>
      </p:sp>
      <p:sp>
        <p:nvSpPr>
          <p:cNvPr id="39" name="Cross 247">
            <a:extLst>
              <a:ext uri="{FF2B5EF4-FFF2-40B4-BE49-F238E27FC236}">
                <a16:creationId xmlns:a16="http://schemas.microsoft.com/office/drawing/2014/main" id="{4E2F4C9E-D7CA-F39E-EA3E-4790BDCD0C58}"/>
              </a:ext>
            </a:extLst>
          </p:cNvPr>
          <p:cNvSpPr/>
          <p:nvPr/>
        </p:nvSpPr>
        <p:spPr>
          <a:xfrm rot="2700000">
            <a:off x="2134331" y="5429244"/>
            <a:ext cx="206956" cy="206956"/>
          </a:xfrm>
          <a:prstGeom prst="plus">
            <a:avLst>
              <a:gd name="adj" fmla="val 39546"/>
            </a:avLst>
          </a:prstGeom>
          <a:solidFill>
            <a:srgbClr val="556E6E"/>
          </a:solidFill>
          <a:ln w="12700" cap="sq">
            <a:noFill/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Прямоугольник 49">
            <a:extLst>
              <a:ext uri="{FF2B5EF4-FFF2-40B4-BE49-F238E27FC236}">
                <a16:creationId xmlns:a16="http://schemas.microsoft.com/office/drawing/2014/main" id="{39362573-D3E7-BFD3-440B-6C9E8EC48814}"/>
              </a:ext>
            </a:extLst>
          </p:cNvPr>
          <p:cNvSpPr/>
          <p:nvPr/>
        </p:nvSpPr>
        <p:spPr>
          <a:xfrm>
            <a:off x="1830594" y="2004783"/>
            <a:ext cx="1323221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Попытка хакера (почта)</a:t>
            </a:r>
          </a:p>
        </p:txBody>
      </p:sp>
      <p:sp>
        <p:nvSpPr>
          <p:cNvPr id="46" name="Rectangle: Rounded Corners 114">
            <a:extLst>
              <a:ext uri="{FF2B5EF4-FFF2-40B4-BE49-F238E27FC236}">
                <a16:creationId xmlns:a16="http://schemas.microsoft.com/office/drawing/2014/main" id="{AF07D196-1478-2356-2720-69206B56DDC3}"/>
              </a:ext>
            </a:extLst>
          </p:cNvPr>
          <p:cNvSpPr/>
          <p:nvPr/>
        </p:nvSpPr>
        <p:spPr>
          <a:xfrm>
            <a:off x="1090267" y="1821097"/>
            <a:ext cx="2295084" cy="736704"/>
          </a:xfrm>
          <a:prstGeom prst="roundRect">
            <a:avLst>
              <a:gd name="adj" fmla="val 20263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/>
            <a:endParaRPr lang="ru-RU" sz="1400" kern="0" dirty="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noFill/>
            </a:endParaRPr>
          </a:p>
        </p:txBody>
      </p:sp>
      <p:pic>
        <p:nvPicPr>
          <p:cNvPr id="47" name="Graphic 202">
            <a:extLst>
              <a:ext uri="{FF2B5EF4-FFF2-40B4-BE49-F238E27FC236}">
                <a16:creationId xmlns:a16="http://schemas.microsoft.com/office/drawing/2014/main" id="{2A15C86F-19A0-BBE5-17AB-8E1ED6615F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58398" y="2022592"/>
            <a:ext cx="343670" cy="333563"/>
          </a:xfrm>
          <a:prstGeom prst="rect">
            <a:avLst/>
          </a:prstGeom>
          <a:effectLst/>
        </p:spPr>
      </p:pic>
      <p:grpSp>
        <p:nvGrpSpPr>
          <p:cNvPr id="42" name="Group 332">
            <a:extLst>
              <a:ext uri="{FF2B5EF4-FFF2-40B4-BE49-F238E27FC236}">
                <a16:creationId xmlns:a16="http://schemas.microsoft.com/office/drawing/2014/main" id="{5B91E1BE-6981-B47F-1B29-DF8FE9073F18}"/>
              </a:ext>
            </a:extLst>
          </p:cNvPr>
          <p:cNvGrpSpPr/>
          <p:nvPr/>
        </p:nvGrpSpPr>
        <p:grpSpPr>
          <a:xfrm>
            <a:off x="887413" y="1720729"/>
            <a:ext cx="414012" cy="420154"/>
            <a:chOff x="2969403" y="1215595"/>
            <a:chExt cx="414012" cy="420154"/>
          </a:xfrm>
        </p:grpSpPr>
        <p:sp>
          <p:nvSpPr>
            <p:cNvPr id="43" name="Oval 97">
              <a:extLst>
                <a:ext uri="{FF2B5EF4-FFF2-40B4-BE49-F238E27FC236}">
                  <a16:creationId xmlns:a16="http://schemas.microsoft.com/office/drawing/2014/main" id="{082EC139-23E2-4683-ECCA-B9AF621DD45B}"/>
                </a:ext>
              </a:extLst>
            </p:cNvPr>
            <p:cNvSpPr/>
            <p:nvPr/>
          </p:nvSpPr>
          <p:spPr>
            <a:xfrm>
              <a:off x="2969403" y="1215595"/>
              <a:ext cx="414012" cy="420154"/>
            </a:xfrm>
            <a:prstGeom prst="ellipse">
              <a:avLst/>
            </a:prstGeom>
            <a:solidFill>
              <a:srgbClr val="556E6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4" name="Graphic 330">
              <a:extLst>
                <a:ext uri="{FF2B5EF4-FFF2-40B4-BE49-F238E27FC236}">
                  <a16:creationId xmlns:a16="http://schemas.microsoft.com/office/drawing/2014/main" id="{46656F5C-C7B7-323E-85C3-B90DDDA93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055021" y="1349805"/>
              <a:ext cx="242776" cy="151734"/>
            </a:xfrm>
            <a:prstGeom prst="rect">
              <a:avLst/>
            </a:prstGeom>
          </p:spPr>
        </p:pic>
      </p:grpSp>
      <p:sp>
        <p:nvSpPr>
          <p:cNvPr id="56" name="Rectangle: Rounded Corners 157">
            <a:extLst>
              <a:ext uri="{FF2B5EF4-FFF2-40B4-BE49-F238E27FC236}">
                <a16:creationId xmlns:a16="http://schemas.microsoft.com/office/drawing/2014/main" id="{F722E6DC-7CEB-0C85-E214-B41804D0F2CC}"/>
              </a:ext>
            </a:extLst>
          </p:cNvPr>
          <p:cNvSpPr/>
          <p:nvPr/>
        </p:nvSpPr>
        <p:spPr>
          <a:xfrm rot="16200000">
            <a:off x="1781728" y="2881911"/>
            <a:ext cx="912160" cy="2295085"/>
          </a:xfrm>
          <a:prstGeom prst="roundRect">
            <a:avLst>
              <a:gd name="adj" fmla="val 24521"/>
            </a:avLst>
          </a:prstGeom>
          <a:noFill/>
          <a:ln w="25400">
            <a:gradFill flip="none" rotWithShape="1">
              <a:gsLst>
                <a:gs pos="75000">
                  <a:schemeClr val="accent1"/>
                </a:gs>
                <a:gs pos="0">
                  <a:srgbClr val="BE63F0"/>
                </a:gs>
              </a:gsLst>
              <a:lin ang="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lIns="144000" tIns="36000" rIns="144000" bIns="54000" rtlCol="0" anchor="ctr"/>
          <a:lstStyle/>
          <a:p>
            <a:pPr algn="ctr">
              <a:spcAft>
                <a:spcPts val="1200"/>
              </a:spcAft>
            </a:pPr>
            <a:endParaRPr lang="ru-RU" sz="1400" dirty="0">
              <a:gradFill>
                <a:gsLst>
                  <a:gs pos="75000">
                    <a:schemeClr val="accent1"/>
                  </a:gs>
                  <a:gs pos="0">
                    <a:srgbClr val="BE63F0"/>
                  </a:gs>
                </a:gsLst>
                <a:lin ang="0" scaled="1"/>
              </a:gra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159D4B-AFE0-A7F6-7FB9-F578691A536E}"/>
              </a:ext>
            </a:extLst>
          </p:cNvPr>
          <p:cNvSpPr/>
          <p:nvPr/>
        </p:nvSpPr>
        <p:spPr>
          <a:xfrm>
            <a:off x="2384149" y="2784603"/>
            <a:ext cx="214541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32D0AF"/>
                    </a:gs>
                  </a:gsLst>
                  <a:lin ang="0" scaled="1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69CACE-6681-8E32-85BC-1D4DFB94CE9D}"/>
              </a:ext>
            </a:extLst>
          </p:cNvPr>
          <p:cNvSpPr/>
          <p:nvPr/>
        </p:nvSpPr>
        <p:spPr>
          <a:xfrm>
            <a:off x="3637310" y="3328340"/>
            <a:ext cx="214541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32D0AF"/>
                    </a:gs>
                  </a:gsLst>
                  <a:lin ang="0" scaled="1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F85DFDE-B0D1-2F4C-8952-7605D108F6EE}"/>
              </a:ext>
            </a:extLst>
          </p:cNvPr>
          <p:cNvSpPr/>
          <p:nvPr/>
        </p:nvSpPr>
        <p:spPr>
          <a:xfrm>
            <a:off x="3637310" y="4296132"/>
            <a:ext cx="214541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32D0AF"/>
                    </a:gs>
                  </a:gsLst>
                  <a:lin ang="0" scaled="1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7EECDD7-56E0-0545-F4CC-317FA1B87E41}"/>
              </a:ext>
            </a:extLst>
          </p:cNvPr>
          <p:cNvSpPr/>
          <p:nvPr/>
        </p:nvSpPr>
        <p:spPr>
          <a:xfrm>
            <a:off x="2384149" y="4729290"/>
            <a:ext cx="214541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E63F0"/>
                    </a:gs>
                    <a:gs pos="75000">
                      <a:srgbClr val="32D0AF"/>
                    </a:gs>
                  </a:gsLst>
                  <a:lin ang="0" scaled="1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6318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3.1.12"/>
  <p:tag name="AS_OS" val="Unix 4.14.225.169"/>
  <p:tag name="AS_RELEASE_DATE" val="2020.03.14"/>
  <p:tag name="AS_TITLE" val="Aspose.Slides for .NET Standard 2.0"/>
  <p:tag name="AS_VERSION" val="20.3"/>
</p:tagLst>
</file>

<file path=ppt/theme/theme1.xml><?xml version="1.0" encoding="utf-8"?>
<a:theme xmlns:a="http://schemas.openxmlformats.org/drawingml/2006/main" name="Kaspersky_Presentation (black)">
  <a:themeElements>
    <a:clrScheme name="Другая 9">
      <a:dk1>
        <a:srgbClr val="000000"/>
      </a:dk1>
      <a:lt1>
        <a:srgbClr val="FFFFFF"/>
      </a:lt1>
      <a:dk2>
        <a:srgbClr val="04050B"/>
      </a:dk2>
      <a:lt2>
        <a:srgbClr val="FFFFFF"/>
      </a:lt2>
      <a:accent1>
        <a:srgbClr val="29CCB1"/>
      </a:accent1>
      <a:accent2>
        <a:srgbClr val="D633FF"/>
      </a:accent2>
      <a:accent3>
        <a:srgbClr val="375050"/>
      </a:accent3>
      <a:accent4>
        <a:srgbClr val="556E6E"/>
      </a:accent4>
      <a:accent5>
        <a:srgbClr val="7D9696"/>
      </a:accent5>
      <a:accent6>
        <a:srgbClr val="A5BEBE"/>
      </a:accent6>
      <a:hlink>
        <a:srgbClr val="23D1AE"/>
      </a:hlink>
      <a:folHlink>
        <a:srgbClr val="23D1AE"/>
      </a:folHlink>
    </a:clrScheme>
    <a:fontScheme name="Kaspersky 2022">
      <a:majorFont>
        <a:latin typeface="Kaspersky Sans Display Semibold"/>
        <a:ea typeface=""/>
        <a:cs typeface=""/>
      </a:majorFont>
      <a:minorFont>
        <a:latin typeface="Kaspersky Sans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rgbClr val="FF694A"/>
            </a:gs>
            <a:gs pos="75000">
              <a:srgbClr val="FFE810"/>
            </a:gs>
            <a:gs pos="50000">
              <a:schemeClr val="accent2"/>
            </a:gs>
          </a:gsLst>
          <a:lin ang="0" scaled="1"/>
          <a:tileRect/>
        </a:gradFill>
        <a:ln>
          <a:gradFill flip="none" rotWithShape="1">
            <a:gsLst>
              <a:gs pos="0">
                <a:schemeClr val="accent1"/>
              </a:gs>
              <a:gs pos="50000">
                <a:schemeClr val="accent2"/>
              </a:gs>
              <a:gs pos="75000">
                <a:srgbClr val="FFE810"/>
              </a:gs>
              <a:gs pos="100000">
                <a:srgbClr val="FF694A"/>
              </a:gs>
            </a:gsLst>
            <a:lin ang="0" scaled="1"/>
            <a:tileRect/>
          </a:gradFill>
        </a:ln>
        <a:effectLst/>
      </a:spPr>
      <a:bodyPr lIns="0" tIns="36000" rIns="0" bIns="54000" rtlCol="0" anchor="ctr"/>
      <a:lstStyle>
        <a:defPPr algn="ctr">
          <a:defRPr sz="4400" b="1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Kaspersky_Presentation (white)">
  <a:themeElements>
    <a:clrScheme name="Kaspersky (white template)">
      <a:dk1>
        <a:srgbClr val="000000"/>
      </a:dk1>
      <a:lt1>
        <a:srgbClr val="FFFFFF"/>
      </a:lt1>
      <a:dk2>
        <a:srgbClr val="1D1D1B"/>
      </a:dk2>
      <a:lt2>
        <a:srgbClr val="FFFFFF"/>
      </a:lt2>
      <a:accent1>
        <a:srgbClr val="23D1AE"/>
      </a:accent1>
      <a:accent2>
        <a:srgbClr val="DBE5E5"/>
      </a:accent2>
      <a:accent3>
        <a:srgbClr val="C2D6D6"/>
      </a:accent3>
      <a:accent4>
        <a:srgbClr val="A5BEBE"/>
      </a:accent4>
      <a:accent5>
        <a:srgbClr val="7D9696"/>
      </a:accent5>
      <a:accent6>
        <a:srgbClr val="556E6E"/>
      </a:accent6>
      <a:hlink>
        <a:srgbClr val="23D1AE"/>
      </a:hlink>
      <a:folHlink>
        <a:srgbClr val="23D1AE"/>
      </a:folHlink>
    </a:clrScheme>
    <a:fontScheme name="Kaspersky 2022">
      <a:majorFont>
        <a:latin typeface="Kaspersky Sans Display Semibold"/>
        <a:ea typeface=""/>
        <a:cs typeface=""/>
      </a:majorFont>
      <a:minorFont>
        <a:latin typeface="Kaspersky Sans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rgbClr val="FF694A"/>
            </a:gs>
            <a:gs pos="75000">
              <a:srgbClr val="FFE810"/>
            </a:gs>
            <a:gs pos="50000">
              <a:schemeClr val="accent2"/>
            </a:gs>
          </a:gsLst>
          <a:lin ang="0" scaled="1"/>
          <a:tileRect/>
        </a:gradFill>
        <a:ln>
          <a:gradFill flip="none" rotWithShape="1">
            <a:gsLst>
              <a:gs pos="0">
                <a:schemeClr val="accent1"/>
              </a:gs>
              <a:gs pos="50000">
                <a:schemeClr val="accent2"/>
              </a:gs>
              <a:gs pos="75000">
                <a:srgbClr val="FFE810"/>
              </a:gs>
              <a:gs pos="100000">
                <a:srgbClr val="FF694A"/>
              </a:gs>
            </a:gsLst>
            <a:lin ang="0" scaled="1"/>
            <a:tileRect/>
          </a:gradFill>
        </a:ln>
        <a:effectLst/>
      </a:spPr>
      <a:bodyPr lIns="0" tIns="36000" rIns="0" bIns="54000" rtlCol="0" anchor="ctr"/>
      <a:lstStyle>
        <a:defPPr algn="ctr">
          <a:defRPr sz="4400" b="1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4_Kaspersky_Presentation (black)">
  <a:themeElements>
    <a:clrScheme name="Kaspersky (black template)">
      <a:dk1>
        <a:srgbClr val="000000"/>
      </a:dk1>
      <a:lt1>
        <a:srgbClr val="FFFFFF"/>
      </a:lt1>
      <a:dk2>
        <a:srgbClr val="1D1D1B"/>
      </a:dk2>
      <a:lt2>
        <a:srgbClr val="FFFFFF"/>
      </a:lt2>
      <a:accent1>
        <a:srgbClr val="23D1AE"/>
      </a:accent1>
      <a:accent2>
        <a:srgbClr val="7EFF33"/>
      </a:accent2>
      <a:accent3>
        <a:srgbClr val="375050"/>
      </a:accent3>
      <a:accent4>
        <a:srgbClr val="556E6E"/>
      </a:accent4>
      <a:accent5>
        <a:srgbClr val="7D9696"/>
      </a:accent5>
      <a:accent6>
        <a:srgbClr val="A5BEBE"/>
      </a:accent6>
      <a:hlink>
        <a:srgbClr val="23D1AE"/>
      </a:hlink>
      <a:folHlink>
        <a:srgbClr val="23D1AE"/>
      </a:folHlink>
    </a:clrScheme>
    <a:fontScheme name="Kaspersky 2022">
      <a:majorFont>
        <a:latin typeface="Kaspersky Sans Display Semibold"/>
        <a:ea typeface=""/>
        <a:cs typeface=""/>
      </a:majorFont>
      <a:minorFont>
        <a:latin typeface="Kaspersky Sans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rgbClr val="FF694A"/>
            </a:gs>
            <a:gs pos="75000">
              <a:srgbClr val="FFE810"/>
            </a:gs>
            <a:gs pos="50000">
              <a:schemeClr val="accent2"/>
            </a:gs>
          </a:gsLst>
          <a:lin ang="0" scaled="1"/>
          <a:tileRect/>
        </a:gradFill>
        <a:ln>
          <a:gradFill flip="none" rotWithShape="1">
            <a:gsLst>
              <a:gs pos="0">
                <a:schemeClr val="accent1"/>
              </a:gs>
              <a:gs pos="50000">
                <a:schemeClr val="accent2"/>
              </a:gs>
              <a:gs pos="75000">
                <a:srgbClr val="FFE810"/>
              </a:gs>
              <a:gs pos="100000">
                <a:srgbClr val="FF694A"/>
              </a:gs>
            </a:gsLst>
            <a:lin ang="0" scaled="1"/>
            <a:tileRect/>
          </a:gradFill>
        </a:ln>
        <a:effectLst/>
      </a:spPr>
      <a:bodyPr lIns="0" tIns="36000" rIns="0" bIns="54000" rtlCol="0" anchor="ctr"/>
      <a:lstStyle>
        <a:defPPr algn="ctr">
          <a:defRPr sz="4400" b="1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Другая 6">
      <a:dk1>
        <a:srgbClr val="000000"/>
      </a:dk1>
      <a:lt1>
        <a:srgbClr val="FFFFFF"/>
      </a:lt1>
      <a:dk2>
        <a:srgbClr val="1D1D1B"/>
      </a:dk2>
      <a:lt2>
        <a:srgbClr val="FFFFFF"/>
      </a:lt2>
      <a:accent1>
        <a:srgbClr val="3DE8CA"/>
      </a:accent1>
      <a:accent2>
        <a:srgbClr val="DBE5E5"/>
      </a:accent2>
      <a:accent3>
        <a:srgbClr val="C2D6D6"/>
      </a:accent3>
      <a:accent4>
        <a:srgbClr val="A5BEBE"/>
      </a:accent4>
      <a:accent5>
        <a:srgbClr val="7D9696"/>
      </a:accent5>
      <a:accent6>
        <a:srgbClr val="556E6E"/>
      </a:accent6>
      <a:hlink>
        <a:srgbClr val="23D1AE"/>
      </a:hlink>
      <a:folHlink>
        <a:srgbClr val="23D1AE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eb6979f-bf0e-43f5-8462-7de502408b3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4E9F91328332D42BAFF32F3B337FB5E" ma:contentTypeVersion="16" ma:contentTypeDescription="Создание документа." ma:contentTypeScope="" ma:versionID="ad3ab7eaa957b01a755ab55f30200c4f">
  <xsd:schema xmlns:xsd="http://www.w3.org/2001/XMLSchema" xmlns:xs="http://www.w3.org/2001/XMLSchema" xmlns:p="http://schemas.microsoft.com/office/2006/metadata/properties" xmlns:ns3="feb6979f-bf0e-43f5-8462-7de502408b3c" xmlns:ns4="5d8bb2ca-7e9a-4aca-87af-7c960096603e" targetNamespace="http://schemas.microsoft.com/office/2006/metadata/properties" ma:root="true" ma:fieldsID="fdeb98f0743da36ec93d703813129324" ns3:_="" ns4:_="">
    <xsd:import namespace="feb6979f-bf0e-43f5-8462-7de502408b3c"/>
    <xsd:import namespace="5d8bb2ca-7e9a-4aca-87af-7c960096603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b6979f-bf0e-43f5-8462-7de502408b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8bb2ca-7e9a-4aca-87af-7c960096603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Хэш подсказки о совместном доступе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109EFC-7C05-4AA3-B166-F720C446FE8A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5d8bb2ca-7e9a-4aca-87af-7c960096603e"/>
    <ds:schemaRef ds:uri="feb6979f-bf0e-43f5-8462-7de502408b3c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F0E66A4-5161-4101-896E-3867078DC4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b6979f-bf0e-43f5-8462-7de502408b3c"/>
    <ds:schemaRef ds:uri="5d8bb2ca-7e9a-4aca-87af-7c96009660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F6E7DB6-E512-4BFA-B612-DDF31B1ED2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101692</TotalTime>
  <Words>1248</Words>
  <Application>Microsoft Office PowerPoint</Application>
  <PresentationFormat>Широкоэкранный</PresentationFormat>
  <Paragraphs>317</Paragraphs>
  <Slides>23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36" baseType="lpstr">
      <vt:lpstr>Kaspersky Sans</vt:lpstr>
      <vt:lpstr>Kaspersky Sans Display Semibold</vt:lpstr>
      <vt:lpstr>Times New Roman</vt:lpstr>
      <vt:lpstr>Kaspersky Sans Display</vt:lpstr>
      <vt:lpstr>Kaspersky Sans Display Medium</vt:lpstr>
      <vt:lpstr>Helvetica</vt:lpstr>
      <vt:lpstr>Lato Light</vt:lpstr>
      <vt:lpstr>Arial</vt:lpstr>
      <vt:lpstr>Calibri</vt:lpstr>
      <vt:lpstr>Kaspersky Sans Display Light</vt:lpstr>
      <vt:lpstr>Kaspersky_Presentation (black)</vt:lpstr>
      <vt:lpstr>Kaspersky_Presentation (white)</vt:lpstr>
      <vt:lpstr>4_Kaspersky_Presentation (black)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Kaspersky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Delivering effective defenses against complex attacks for your customers</dc:title>
  <dc:creator>Yana Shevchenko</dc:creator>
  <cp:lastModifiedBy>Granina, Svetlana</cp:lastModifiedBy>
  <cp:revision>8589</cp:revision>
  <dcterms:created xsi:type="dcterms:W3CDTF">2019-10-26T18:55:28Z</dcterms:created>
  <dcterms:modified xsi:type="dcterms:W3CDTF">2024-10-14T13:17:05Z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0x010100E4E9F91328332D42BAFF32F3B337FB5E</vt:lpwstr>
  </property>
</Properties>
</file>